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7" r:id="rId5"/>
    <p:sldId id="268" r:id="rId6"/>
    <p:sldId id="264" r:id="rId7"/>
    <p:sldId id="271" r:id="rId8"/>
    <p:sldId id="272" r:id="rId9"/>
    <p:sldId id="267" r:id="rId10"/>
    <p:sldId id="273" r:id="rId11"/>
    <p:sldId id="275" r:id="rId12"/>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FCF6"/>
    <a:srgbClr val="FF99FF"/>
    <a:srgbClr val="43CEFF"/>
    <a:srgbClr val="9900CC"/>
    <a:srgbClr val="EE1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0A7B9E-9BF2-3754-38AD-5813BC14FC43}" v="4" dt="2020-09-01T15:33:22.605"/>
    <p1510:client id="{37B00657-1990-9068-BE08-AD09C92A172B}" v="1" dt="2020-09-01T13:14:04.905"/>
    <p1510:client id="{3D127129-3F5C-69DB-24EF-D71BF5E70F6C}" v="1" dt="2020-09-01T13:14:42.913"/>
    <p1510:client id="{95A9C0FC-6BD8-E989-3CDE-777198A8E881}" v="2" dt="2020-09-01T07:01:59.246"/>
    <p1510:client id="{B4A07E07-0D64-40AB-99B0-301F3ED475A8}" v="57" dt="2020-09-01T15:35:30.6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802D4F2-B082-41D7-85B2-7F5E1FED8855}" type="datetimeFigureOut">
              <a:rPr lang="en-GB" smtClean="0"/>
              <a:t>05/09/2020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471006-19EC-489E-BC74-EC9E70736255}" type="slidenum">
              <a:rPr lang="en-GB" smtClean="0"/>
              <a:t>‹#›</a:t>
            </a:fld>
            <a:endParaRPr lang="en-GB"/>
          </a:p>
        </p:txBody>
      </p:sp>
    </p:spTree>
    <p:extLst>
      <p:ext uri="{BB962C8B-B14F-4D97-AF65-F5344CB8AC3E}">
        <p14:creationId xmlns:p14="http://schemas.microsoft.com/office/powerpoint/2010/main" val="2698703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02D4F2-B082-41D7-85B2-7F5E1FED8855}" type="datetimeFigureOut">
              <a:rPr lang="en-GB" smtClean="0"/>
              <a:t>05/09/2020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471006-19EC-489E-BC74-EC9E70736255}" type="slidenum">
              <a:rPr lang="en-GB" smtClean="0"/>
              <a:t>‹#›</a:t>
            </a:fld>
            <a:endParaRPr lang="en-GB"/>
          </a:p>
        </p:txBody>
      </p:sp>
    </p:spTree>
    <p:extLst>
      <p:ext uri="{BB962C8B-B14F-4D97-AF65-F5344CB8AC3E}">
        <p14:creationId xmlns:p14="http://schemas.microsoft.com/office/powerpoint/2010/main" val="47306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02D4F2-B082-41D7-85B2-7F5E1FED8855}" type="datetimeFigureOut">
              <a:rPr lang="en-GB" smtClean="0"/>
              <a:t>05/09/2020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471006-19EC-489E-BC74-EC9E70736255}" type="slidenum">
              <a:rPr lang="en-GB" smtClean="0"/>
              <a:t>‹#›</a:t>
            </a:fld>
            <a:endParaRPr lang="en-GB"/>
          </a:p>
        </p:txBody>
      </p:sp>
    </p:spTree>
    <p:extLst>
      <p:ext uri="{BB962C8B-B14F-4D97-AF65-F5344CB8AC3E}">
        <p14:creationId xmlns:p14="http://schemas.microsoft.com/office/powerpoint/2010/main" val="4174324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02D4F2-B082-41D7-85B2-7F5E1FED8855}" type="datetimeFigureOut">
              <a:rPr lang="en-GB" smtClean="0"/>
              <a:t>05/09/2020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471006-19EC-489E-BC74-EC9E70736255}" type="slidenum">
              <a:rPr lang="en-GB" smtClean="0"/>
              <a:t>‹#›</a:t>
            </a:fld>
            <a:endParaRPr lang="en-GB"/>
          </a:p>
        </p:txBody>
      </p:sp>
    </p:spTree>
    <p:extLst>
      <p:ext uri="{BB962C8B-B14F-4D97-AF65-F5344CB8AC3E}">
        <p14:creationId xmlns:p14="http://schemas.microsoft.com/office/powerpoint/2010/main" val="2751660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02D4F2-B082-41D7-85B2-7F5E1FED8855}" type="datetimeFigureOut">
              <a:rPr lang="en-GB" smtClean="0"/>
              <a:t>05/09/2020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471006-19EC-489E-BC74-EC9E70736255}" type="slidenum">
              <a:rPr lang="en-GB" smtClean="0"/>
              <a:t>‹#›</a:t>
            </a:fld>
            <a:endParaRPr lang="en-GB"/>
          </a:p>
        </p:txBody>
      </p:sp>
    </p:spTree>
    <p:extLst>
      <p:ext uri="{BB962C8B-B14F-4D97-AF65-F5344CB8AC3E}">
        <p14:creationId xmlns:p14="http://schemas.microsoft.com/office/powerpoint/2010/main" val="1324592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02D4F2-B082-41D7-85B2-7F5E1FED8855}" type="datetimeFigureOut">
              <a:rPr lang="en-GB" smtClean="0"/>
              <a:t>05/09/2020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A471006-19EC-489E-BC74-EC9E70736255}" type="slidenum">
              <a:rPr lang="en-GB" smtClean="0"/>
              <a:t>‹#›</a:t>
            </a:fld>
            <a:endParaRPr lang="en-GB"/>
          </a:p>
        </p:txBody>
      </p:sp>
    </p:spTree>
    <p:extLst>
      <p:ext uri="{BB962C8B-B14F-4D97-AF65-F5344CB8AC3E}">
        <p14:creationId xmlns:p14="http://schemas.microsoft.com/office/powerpoint/2010/main" val="248636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02D4F2-B082-41D7-85B2-7F5E1FED8855}" type="datetimeFigureOut">
              <a:rPr lang="en-GB" smtClean="0"/>
              <a:t>05/09/2020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A471006-19EC-489E-BC74-EC9E70736255}" type="slidenum">
              <a:rPr lang="en-GB" smtClean="0"/>
              <a:t>‹#›</a:t>
            </a:fld>
            <a:endParaRPr lang="en-GB"/>
          </a:p>
        </p:txBody>
      </p:sp>
    </p:spTree>
    <p:extLst>
      <p:ext uri="{BB962C8B-B14F-4D97-AF65-F5344CB8AC3E}">
        <p14:creationId xmlns:p14="http://schemas.microsoft.com/office/powerpoint/2010/main" val="732019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02D4F2-B082-41D7-85B2-7F5E1FED8855}" type="datetimeFigureOut">
              <a:rPr lang="en-GB" smtClean="0"/>
              <a:t>05/09/2020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A471006-19EC-489E-BC74-EC9E70736255}" type="slidenum">
              <a:rPr lang="en-GB" smtClean="0"/>
              <a:t>‹#›</a:t>
            </a:fld>
            <a:endParaRPr lang="en-GB"/>
          </a:p>
        </p:txBody>
      </p:sp>
    </p:spTree>
    <p:extLst>
      <p:ext uri="{BB962C8B-B14F-4D97-AF65-F5344CB8AC3E}">
        <p14:creationId xmlns:p14="http://schemas.microsoft.com/office/powerpoint/2010/main" val="2752982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02D4F2-B082-41D7-85B2-7F5E1FED8855}" type="datetimeFigureOut">
              <a:rPr lang="en-GB" smtClean="0"/>
              <a:t>05/09/2020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A471006-19EC-489E-BC74-EC9E70736255}" type="slidenum">
              <a:rPr lang="en-GB" smtClean="0"/>
              <a:t>‹#›</a:t>
            </a:fld>
            <a:endParaRPr lang="en-GB"/>
          </a:p>
        </p:txBody>
      </p:sp>
    </p:spTree>
    <p:extLst>
      <p:ext uri="{BB962C8B-B14F-4D97-AF65-F5344CB8AC3E}">
        <p14:creationId xmlns:p14="http://schemas.microsoft.com/office/powerpoint/2010/main" val="851091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802D4F2-B082-41D7-85B2-7F5E1FED8855}" type="datetimeFigureOut">
              <a:rPr lang="en-GB" smtClean="0"/>
              <a:t>05/09/2020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A471006-19EC-489E-BC74-EC9E70736255}" type="slidenum">
              <a:rPr lang="en-GB" smtClean="0"/>
              <a:t>‹#›</a:t>
            </a:fld>
            <a:endParaRPr lang="en-GB"/>
          </a:p>
        </p:txBody>
      </p:sp>
    </p:spTree>
    <p:extLst>
      <p:ext uri="{BB962C8B-B14F-4D97-AF65-F5344CB8AC3E}">
        <p14:creationId xmlns:p14="http://schemas.microsoft.com/office/powerpoint/2010/main" val="31313260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802D4F2-B082-41D7-85B2-7F5E1FED8855}" type="datetimeFigureOut">
              <a:rPr lang="en-GB" smtClean="0"/>
              <a:t>05/09/2020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A471006-19EC-489E-BC74-EC9E70736255}" type="slidenum">
              <a:rPr lang="en-GB" smtClean="0"/>
              <a:t>‹#›</a:t>
            </a:fld>
            <a:endParaRPr lang="en-GB"/>
          </a:p>
        </p:txBody>
      </p:sp>
    </p:spTree>
    <p:extLst>
      <p:ext uri="{BB962C8B-B14F-4D97-AF65-F5344CB8AC3E}">
        <p14:creationId xmlns:p14="http://schemas.microsoft.com/office/powerpoint/2010/main" val="1548220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02D4F2-B082-41D7-85B2-7F5E1FED8855}" type="datetimeFigureOut">
              <a:rPr lang="en-GB" smtClean="0"/>
              <a:t>05/09/2020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471006-19EC-489E-BC74-EC9E70736255}" type="slidenum">
              <a:rPr lang="en-GB" smtClean="0"/>
              <a:t>‹#›</a:t>
            </a:fld>
            <a:endParaRPr lang="en-GB"/>
          </a:p>
        </p:txBody>
      </p:sp>
    </p:spTree>
    <p:extLst>
      <p:ext uri="{BB962C8B-B14F-4D97-AF65-F5344CB8AC3E}">
        <p14:creationId xmlns:p14="http://schemas.microsoft.com/office/powerpoint/2010/main" val="37549179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www.birmingham.gov.uk/downloads/download/3527/public_health_flowchart_for_schools" TargetMode="External"/><Relationship Id="rId2" Type="http://schemas.openxmlformats.org/officeDocument/2006/relationships/hyperlink" Target="https://www.gov.uk/guidance/coronavirus-covid-19-getting-tested"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209127-949C-4E7D-B874-F1ACE4A51082}"/>
              </a:ext>
            </a:extLst>
          </p:cNvPr>
          <p:cNvPicPr>
            <a:picLocks noChangeAspect="1"/>
          </p:cNvPicPr>
          <p:nvPr/>
        </p:nvPicPr>
        <p:blipFill>
          <a:blip r:embed="rId2"/>
          <a:stretch>
            <a:fillRect/>
          </a:stretch>
        </p:blipFill>
        <p:spPr>
          <a:xfrm>
            <a:off x="3594055" y="51631"/>
            <a:ext cx="8037019" cy="6805476"/>
          </a:xfrm>
          <a:prstGeom prst="rect">
            <a:avLst/>
          </a:prstGeom>
        </p:spPr>
      </p:pic>
      <p:cxnSp>
        <p:nvCxnSpPr>
          <p:cNvPr id="12" name="Straight Arrow Connector 11">
            <a:extLst>
              <a:ext uri="{FF2B5EF4-FFF2-40B4-BE49-F238E27FC236}">
                <a16:creationId xmlns:a16="http://schemas.microsoft.com/office/drawing/2014/main" id="{9614E79B-E2E7-4565-B4BA-9DA910340444}"/>
              </a:ext>
            </a:extLst>
          </p:cNvPr>
          <p:cNvCxnSpPr>
            <a:cxnSpLocks/>
          </p:cNvCxnSpPr>
          <p:nvPr/>
        </p:nvCxnSpPr>
        <p:spPr>
          <a:xfrm flipH="1" flipV="1">
            <a:off x="7985760" y="5204460"/>
            <a:ext cx="929640" cy="1394461"/>
          </a:xfrm>
          <a:prstGeom prst="straightConnector1">
            <a:avLst/>
          </a:prstGeom>
          <a:ln w="57150">
            <a:solidFill>
              <a:srgbClr val="FFFF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D3B6684A-9B41-4C40-8E34-C5A39B2B4FB0}"/>
              </a:ext>
            </a:extLst>
          </p:cNvPr>
          <p:cNvCxnSpPr>
            <a:cxnSpLocks/>
          </p:cNvCxnSpPr>
          <p:nvPr/>
        </p:nvCxnSpPr>
        <p:spPr>
          <a:xfrm flipV="1">
            <a:off x="7985760" y="4735617"/>
            <a:ext cx="288150" cy="382555"/>
          </a:xfrm>
          <a:prstGeom prst="straightConnector1">
            <a:avLst/>
          </a:prstGeom>
          <a:ln w="57150">
            <a:solidFill>
              <a:srgbClr val="FFFF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2D314BF6-3FB9-4CFD-AC35-BA34691AD5CD}"/>
              </a:ext>
            </a:extLst>
          </p:cNvPr>
          <p:cNvCxnSpPr>
            <a:cxnSpLocks/>
          </p:cNvCxnSpPr>
          <p:nvPr/>
        </p:nvCxnSpPr>
        <p:spPr>
          <a:xfrm flipH="1" flipV="1">
            <a:off x="7060655" y="3550336"/>
            <a:ext cx="276245" cy="83816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7FE3CBCD-C6EE-4395-93FB-959595CF8D95}"/>
              </a:ext>
            </a:extLst>
          </p:cNvPr>
          <p:cNvCxnSpPr>
            <a:cxnSpLocks/>
          </p:cNvCxnSpPr>
          <p:nvPr/>
        </p:nvCxnSpPr>
        <p:spPr>
          <a:xfrm flipH="1" flipV="1">
            <a:off x="6650265" y="2131248"/>
            <a:ext cx="405855" cy="129775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CE2ADE19-E264-48D8-B8C2-5729BAB6C3A3}"/>
              </a:ext>
            </a:extLst>
          </p:cNvPr>
          <p:cNvCxnSpPr>
            <a:cxnSpLocks/>
          </p:cNvCxnSpPr>
          <p:nvPr/>
        </p:nvCxnSpPr>
        <p:spPr>
          <a:xfrm flipH="1">
            <a:off x="3991567" y="2161187"/>
            <a:ext cx="2514678" cy="116577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4097C376-0457-48EB-9096-6B941CE0090B}"/>
              </a:ext>
            </a:extLst>
          </p:cNvPr>
          <p:cNvSpPr txBox="1"/>
          <p:nvPr/>
        </p:nvSpPr>
        <p:spPr>
          <a:xfrm>
            <a:off x="3806352" y="518182"/>
            <a:ext cx="2355417" cy="646331"/>
          </a:xfrm>
          <a:prstGeom prst="rect">
            <a:avLst/>
          </a:prstGeom>
          <a:solidFill>
            <a:schemeClr val="bg1"/>
          </a:solidFill>
        </p:spPr>
        <p:txBody>
          <a:bodyPr wrap="square" rtlCol="0" anchor="t">
            <a:spAutoFit/>
          </a:bodyPr>
          <a:lstStyle/>
          <a:p>
            <a:r>
              <a:rPr lang="en-GB" dirty="0"/>
              <a:t>              End of the day</a:t>
            </a:r>
            <a:endParaRPr lang="en-US" dirty="0"/>
          </a:p>
          <a:p>
            <a:r>
              <a:rPr lang="en-GB" dirty="0"/>
              <a:t>                 EXIT ROUTE</a:t>
            </a:r>
          </a:p>
        </p:txBody>
      </p:sp>
      <p:cxnSp>
        <p:nvCxnSpPr>
          <p:cNvPr id="26" name="Straight Arrow Connector 25">
            <a:extLst>
              <a:ext uri="{FF2B5EF4-FFF2-40B4-BE49-F238E27FC236}">
                <a16:creationId xmlns:a16="http://schemas.microsoft.com/office/drawing/2014/main" id="{7951BE71-95AA-45DA-A6E0-B408DB3CD375}"/>
              </a:ext>
            </a:extLst>
          </p:cNvPr>
          <p:cNvCxnSpPr>
            <a:cxnSpLocks/>
          </p:cNvCxnSpPr>
          <p:nvPr/>
        </p:nvCxnSpPr>
        <p:spPr>
          <a:xfrm flipH="1" flipV="1">
            <a:off x="3991567" y="749235"/>
            <a:ext cx="544127" cy="18422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4635504C-6FFD-404D-8ABB-E6D3CD27BD13}"/>
              </a:ext>
            </a:extLst>
          </p:cNvPr>
          <p:cNvSpPr txBox="1"/>
          <p:nvPr/>
        </p:nvSpPr>
        <p:spPr>
          <a:xfrm>
            <a:off x="536679" y="318128"/>
            <a:ext cx="2962859" cy="738664"/>
          </a:xfrm>
          <a:prstGeom prst="rect">
            <a:avLst/>
          </a:prstGeom>
          <a:noFill/>
        </p:spPr>
        <p:txBody>
          <a:bodyPr wrap="square" rtlCol="0" anchor="t">
            <a:spAutoFit/>
          </a:bodyPr>
          <a:lstStyle/>
          <a:p>
            <a:pPr algn="ctr"/>
            <a:r>
              <a:rPr lang="en-GB" sz="1400" b="1" dirty="0"/>
              <a:t>Morning and End of the day information</a:t>
            </a:r>
          </a:p>
          <a:p>
            <a:pPr algn="ctr"/>
            <a:r>
              <a:rPr lang="en-GB" sz="1400" b="1" dirty="0">
                <a:cs typeface="Calibri"/>
              </a:rPr>
              <a:t>(see duties on the following pages).</a:t>
            </a:r>
          </a:p>
        </p:txBody>
      </p:sp>
      <p:sp>
        <p:nvSpPr>
          <p:cNvPr id="34" name="TextBox 33">
            <a:extLst>
              <a:ext uri="{FF2B5EF4-FFF2-40B4-BE49-F238E27FC236}">
                <a16:creationId xmlns:a16="http://schemas.microsoft.com/office/drawing/2014/main" id="{0CF853A4-4431-4B52-8216-2E1DE05ADED6}"/>
              </a:ext>
            </a:extLst>
          </p:cNvPr>
          <p:cNvSpPr txBox="1"/>
          <p:nvPr/>
        </p:nvSpPr>
        <p:spPr>
          <a:xfrm>
            <a:off x="3991567" y="5831766"/>
            <a:ext cx="1754339" cy="553998"/>
          </a:xfrm>
          <a:prstGeom prst="rect">
            <a:avLst/>
          </a:prstGeom>
          <a:solidFill>
            <a:schemeClr val="bg2">
              <a:lumMod val="90000"/>
            </a:schemeClr>
          </a:solidFill>
        </p:spPr>
        <p:txBody>
          <a:bodyPr wrap="square" rtlCol="0">
            <a:spAutoFit/>
          </a:bodyPr>
          <a:lstStyle/>
          <a:p>
            <a:pPr algn="r"/>
            <a:r>
              <a:rPr lang="en-GB" dirty="0"/>
              <a:t>      </a:t>
            </a:r>
            <a:r>
              <a:rPr lang="en-GB" sz="1200" dirty="0"/>
              <a:t>Children only in    the mornings.</a:t>
            </a:r>
            <a:endParaRPr lang="en-GB" dirty="0"/>
          </a:p>
        </p:txBody>
      </p:sp>
      <p:cxnSp>
        <p:nvCxnSpPr>
          <p:cNvPr id="35" name="Straight Arrow Connector 34">
            <a:extLst>
              <a:ext uri="{FF2B5EF4-FFF2-40B4-BE49-F238E27FC236}">
                <a16:creationId xmlns:a16="http://schemas.microsoft.com/office/drawing/2014/main" id="{76795E4D-3892-4169-88A5-31CA06F1E3B0}"/>
              </a:ext>
            </a:extLst>
          </p:cNvPr>
          <p:cNvCxnSpPr>
            <a:cxnSpLocks/>
          </p:cNvCxnSpPr>
          <p:nvPr/>
        </p:nvCxnSpPr>
        <p:spPr>
          <a:xfrm flipV="1">
            <a:off x="3858234" y="2742007"/>
            <a:ext cx="810791" cy="394272"/>
          </a:xfrm>
          <a:prstGeom prst="straightConnector1">
            <a:avLst/>
          </a:prstGeom>
          <a:ln w="57150">
            <a:solidFill>
              <a:srgbClr val="FFFF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C052C69A-E278-467E-B86C-2E37200F046D}"/>
              </a:ext>
            </a:extLst>
          </p:cNvPr>
          <p:cNvCxnSpPr>
            <a:cxnSpLocks/>
          </p:cNvCxnSpPr>
          <p:nvPr/>
        </p:nvCxnSpPr>
        <p:spPr>
          <a:xfrm flipH="1" flipV="1">
            <a:off x="4154782" y="5941223"/>
            <a:ext cx="503840" cy="335084"/>
          </a:xfrm>
          <a:prstGeom prst="straightConnector1">
            <a:avLst/>
          </a:prstGeom>
          <a:ln w="57150">
            <a:solidFill>
              <a:srgbClr val="FFFF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5FDE3D56-F5D8-417F-9D2E-CB28499984EA}"/>
              </a:ext>
            </a:extLst>
          </p:cNvPr>
          <p:cNvCxnSpPr>
            <a:cxnSpLocks/>
          </p:cNvCxnSpPr>
          <p:nvPr/>
        </p:nvCxnSpPr>
        <p:spPr>
          <a:xfrm flipV="1">
            <a:off x="4874966" y="2270644"/>
            <a:ext cx="810791" cy="363792"/>
          </a:xfrm>
          <a:prstGeom prst="straightConnector1">
            <a:avLst/>
          </a:prstGeom>
          <a:ln w="57150">
            <a:solidFill>
              <a:srgbClr val="FFFF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0A6F9275-0DF3-493E-9B5A-6D7105DC5D49}"/>
              </a:ext>
            </a:extLst>
          </p:cNvPr>
          <p:cNvCxnSpPr>
            <a:cxnSpLocks/>
          </p:cNvCxnSpPr>
          <p:nvPr/>
        </p:nvCxnSpPr>
        <p:spPr>
          <a:xfrm flipH="1" flipV="1">
            <a:off x="7487923" y="4388498"/>
            <a:ext cx="719509" cy="34711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D2EA83A5-9915-45F6-8138-063ED567942D}"/>
              </a:ext>
            </a:extLst>
          </p:cNvPr>
          <p:cNvCxnSpPr>
            <a:cxnSpLocks/>
          </p:cNvCxnSpPr>
          <p:nvPr/>
        </p:nvCxnSpPr>
        <p:spPr>
          <a:xfrm flipV="1">
            <a:off x="5840711" y="1857955"/>
            <a:ext cx="810791" cy="363792"/>
          </a:xfrm>
          <a:prstGeom prst="straightConnector1">
            <a:avLst/>
          </a:prstGeom>
          <a:ln w="57150">
            <a:solidFill>
              <a:srgbClr val="FFFF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3" name="Flowchart: Extract 12">
            <a:extLst>
              <a:ext uri="{FF2B5EF4-FFF2-40B4-BE49-F238E27FC236}">
                <a16:creationId xmlns:a16="http://schemas.microsoft.com/office/drawing/2014/main" id="{7D837838-9AEF-4696-B61D-4E84DD323FEE}"/>
              </a:ext>
            </a:extLst>
          </p:cNvPr>
          <p:cNvSpPr/>
          <p:nvPr/>
        </p:nvSpPr>
        <p:spPr>
          <a:xfrm>
            <a:off x="8347046" y="1426128"/>
            <a:ext cx="327171" cy="276837"/>
          </a:xfrm>
          <a:prstGeom prst="flowChartExtra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lowchart: Extract 14">
            <a:extLst>
              <a:ext uri="{FF2B5EF4-FFF2-40B4-BE49-F238E27FC236}">
                <a16:creationId xmlns:a16="http://schemas.microsoft.com/office/drawing/2014/main" id="{163BFADE-0D89-451F-B7CE-59299C2D976B}"/>
              </a:ext>
            </a:extLst>
          </p:cNvPr>
          <p:cNvSpPr/>
          <p:nvPr/>
        </p:nvSpPr>
        <p:spPr>
          <a:xfrm>
            <a:off x="7684091" y="3690047"/>
            <a:ext cx="327171" cy="276837"/>
          </a:xfrm>
          <a:prstGeom prst="flowChartExtra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lowchart: Extract 15">
            <a:extLst>
              <a:ext uri="{FF2B5EF4-FFF2-40B4-BE49-F238E27FC236}">
                <a16:creationId xmlns:a16="http://schemas.microsoft.com/office/drawing/2014/main" id="{C6E14C98-84F4-4E5E-895B-29E6AB9D2DED}"/>
              </a:ext>
            </a:extLst>
          </p:cNvPr>
          <p:cNvSpPr/>
          <p:nvPr/>
        </p:nvSpPr>
        <p:spPr>
          <a:xfrm>
            <a:off x="7822174" y="4199701"/>
            <a:ext cx="327171" cy="276837"/>
          </a:xfrm>
          <a:prstGeom prst="flowChartExtract">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lowchart: Extract 19">
            <a:extLst>
              <a:ext uri="{FF2B5EF4-FFF2-40B4-BE49-F238E27FC236}">
                <a16:creationId xmlns:a16="http://schemas.microsoft.com/office/drawing/2014/main" id="{7FE2EA21-278D-46FB-9EC0-37EE918DF8F4}"/>
              </a:ext>
            </a:extLst>
          </p:cNvPr>
          <p:cNvSpPr/>
          <p:nvPr/>
        </p:nvSpPr>
        <p:spPr>
          <a:xfrm>
            <a:off x="7802664" y="887676"/>
            <a:ext cx="327171" cy="276837"/>
          </a:xfrm>
          <a:prstGeom prst="flowChartExtract">
            <a:avLst/>
          </a:prstGeom>
          <a:solidFill>
            <a:srgbClr val="04FCF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Flowchart: Extract 23">
            <a:extLst>
              <a:ext uri="{FF2B5EF4-FFF2-40B4-BE49-F238E27FC236}">
                <a16:creationId xmlns:a16="http://schemas.microsoft.com/office/drawing/2014/main" id="{E0A2478C-F217-469B-B16A-08563384FE51}"/>
              </a:ext>
            </a:extLst>
          </p:cNvPr>
          <p:cNvSpPr/>
          <p:nvPr/>
        </p:nvSpPr>
        <p:spPr>
          <a:xfrm>
            <a:off x="8588229" y="259079"/>
            <a:ext cx="327171" cy="276837"/>
          </a:xfrm>
          <a:prstGeom prst="flowChartExtra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0" name="Straight Arrow Connector 39">
            <a:extLst>
              <a:ext uri="{FF2B5EF4-FFF2-40B4-BE49-F238E27FC236}">
                <a16:creationId xmlns:a16="http://schemas.microsoft.com/office/drawing/2014/main" id="{7FD2E12D-B9EF-45B1-A74B-A3AC59567947}"/>
              </a:ext>
            </a:extLst>
          </p:cNvPr>
          <p:cNvCxnSpPr>
            <a:cxnSpLocks/>
          </p:cNvCxnSpPr>
          <p:nvPr/>
        </p:nvCxnSpPr>
        <p:spPr>
          <a:xfrm flipV="1">
            <a:off x="6677132" y="1330837"/>
            <a:ext cx="659768" cy="470593"/>
          </a:xfrm>
          <a:prstGeom prst="straightConnector1">
            <a:avLst/>
          </a:prstGeom>
          <a:ln w="57150">
            <a:solidFill>
              <a:srgbClr val="FFFF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AAA2D9DA-FB1C-409F-8453-72565E502473}"/>
              </a:ext>
            </a:extLst>
          </p:cNvPr>
          <p:cNvCxnSpPr>
            <a:cxnSpLocks/>
          </p:cNvCxnSpPr>
          <p:nvPr/>
        </p:nvCxnSpPr>
        <p:spPr>
          <a:xfrm>
            <a:off x="7463119" y="1423592"/>
            <a:ext cx="810791" cy="162535"/>
          </a:xfrm>
          <a:prstGeom prst="straightConnector1">
            <a:avLst/>
          </a:prstGeom>
          <a:ln w="57150">
            <a:solidFill>
              <a:srgbClr val="FFFF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B4C5C713-01CC-412E-B03A-812D91BF2D57}"/>
              </a:ext>
            </a:extLst>
          </p:cNvPr>
          <p:cNvCxnSpPr>
            <a:cxnSpLocks/>
          </p:cNvCxnSpPr>
          <p:nvPr/>
        </p:nvCxnSpPr>
        <p:spPr>
          <a:xfrm flipV="1">
            <a:off x="7397268" y="1173879"/>
            <a:ext cx="286823" cy="144662"/>
          </a:xfrm>
          <a:prstGeom prst="straightConnector1">
            <a:avLst/>
          </a:prstGeom>
          <a:ln w="57150">
            <a:solidFill>
              <a:srgbClr val="FFFF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0718DC70-2B3C-4708-9DB8-BB875083D88F}"/>
              </a:ext>
            </a:extLst>
          </p:cNvPr>
          <p:cNvCxnSpPr>
            <a:cxnSpLocks/>
          </p:cNvCxnSpPr>
          <p:nvPr/>
        </p:nvCxnSpPr>
        <p:spPr>
          <a:xfrm flipV="1">
            <a:off x="7397268" y="259079"/>
            <a:ext cx="424906" cy="858805"/>
          </a:xfrm>
          <a:prstGeom prst="straightConnector1">
            <a:avLst/>
          </a:prstGeom>
          <a:ln w="57150">
            <a:solidFill>
              <a:srgbClr val="FFFF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7426BB9D-3A6A-456A-9700-BD36BE0A8428}"/>
              </a:ext>
            </a:extLst>
          </p:cNvPr>
          <p:cNvCxnSpPr>
            <a:cxnSpLocks/>
          </p:cNvCxnSpPr>
          <p:nvPr/>
        </p:nvCxnSpPr>
        <p:spPr>
          <a:xfrm>
            <a:off x="8207432" y="168241"/>
            <a:ext cx="472193" cy="292252"/>
          </a:xfrm>
          <a:prstGeom prst="straightConnector1">
            <a:avLst/>
          </a:prstGeom>
          <a:ln w="57150">
            <a:solidFill>
              <a:srgbClr val="FFFF00"/>
            </a:solidFill>
            <a:prstDash val="sysDot"/>
            <a:tailEnd type="triangle"/>
          </a:ln>
        </p:spPr>
        <p:style>
          <a:lnRef idx="1">
            <a:schemeClr val="accent1"/>
          </a:lnRef>
          <a:fillRef idx="0">
            <a:schemeClr val="accent1"/>
          </a:fillRef>
          <a:effectRef idx="0">
            <a:schemeClr val="accent1"/>
          </a:effectRef>
          <a:fontRef idx="minor">
            <a:schemeClr val="tx1"/>
          </a:fontRef>
        </p:style>
      </p:cxnSp>
      <p:graphicFrame>
        <p:nvGraphicFramePr>
          <p:cNvPr id="57" name="Table 57">
            <a:extLst>
              <a:ext uri="{FF2B5EF4-FFF2-40B4-BE49-F238E27FC236}">
                <a16:creationId xmlns:a16="http://schemas.microsoft.com/office/drawing/2014/main" id="{631FD7FB-2E5B-4F8B-8EC9-14869ACC9917}"/>
              </a:ext>
            </a:extLst>
          </p:cNvPr>
          <p:cNvGraphicFramePr>
            <a:graphicFrameLocks noGrp="1"/>
          </p:cNvGraphicFramePr>
          <p:nvPr>
            <p:extLst>
              <p:ext uri="{D42A27DB-BD31-4B8C-83A1-F6EECF244321}">
                <p14:modId xmlns:p14="http://schemas.microsoft.com/office/powerpoint/2010/main" val="2481091834"/>
              </p:ext>
            </p:extLst>
          </p:nvPr>
        </p:nvGraphicFramePr>
        <p:xfrm>
          <a:off x="371898" y="1318541"/>
          <a:ext cx="2855159" cy="3417078"/>
        </p:xfrm>
        <a:graphic>
          <a:graphicData uri="http://schemas.openxmlformats.org/drawingml/2006/table">
            <a:tbl>
              <a:tblPr firstRow="1" bandRow="1">
                <a:tableStyleId>{5C22544A-7EE6-4342-B048-85BDC9FD1C3A}</a:tableStyleId>
              </a:tblPr>
              <a:tblGrid>
                <a:gridCol w="585293">
                  <a:extLst>
                    <a:ext uri="{9D8B030D-6E8A-4147-A177-3AD203B41FA5}">
                      <a16:colId xmlns:a16="http://schemas.microsoft.com/office/drawing/2014/main" val="2492274136"/>
                    </a:ext>
                  </a:extLst>
                </a:gridCol>
                <a:gridCol w="2269866">
                  <a:extLst>
                    <a:ext uri="{9D8B030D-6E8A-4147-A177-3AD203B41FA5}">
                      <a16:colId xmlns:a16="http://schemas.microsoft.com/office/drawing/2014/main" val="4134012009"/>
                    </a:ext>
                  </a:extLst>
                </a:gridCol>
              </a:tblGrid>
              <a:tr h="551431">
                <a:tc>
                  <a:txBody>
                    <a:bodyPr/>
                    <a:lstStyle/>
                    <a:p>
                      <a:endParaRPr lang="en-GB"/>
                    </a:p>
                  </a:txBody>
                  <a:tcPr/>
                </a:tc>
                <a:tc>
                  <a:txBody>
                    <a:bodyPr/>
                    <a:lstStyle/>
                    <a:p>
                      <a:endParaRPr lang="en-GB" dirty="0"/>
                    </a:p>
                  </a:txBody>
                  <a:tcPr/>
                </a:tc>
                <a:extLst>
                  <a:ext uri="{0D108BD9-81ED-4DB2-BD59-A6C34878D82A}">
                    <a16:rowId xmlns:a16="http://schemas.microsoft.com/office/drawing/2014/main" val="1465883783"/>
                  </a:ext>
                </a:extLst>
              </a:tr>
              <a:tr h="578554">
                <a:tc>
                  <a:txBody>
                    <a:bodyPr/>
                    <a:lstStyle/>
                    <a:p>
                      <a:endParaRPr lang="en-GB" dirty="0"/>
                    </a:p>
                  </a:txBody>
                  <a:tcPr/>
                </a:tc>
                <a:tc>
                  <a:txBody>
                    <a:bodyPr/>
                    <a:lstStyle/>
                    <a:p>
                      <a:r>
                        <a:rPr lang="en-GB" sz="1400" dirty="0"/>
                        <a:t>St </a:t>
                      </a:r>
                      <a:r>
                        <a:rPr lang="en-GB" sz="1400" dirty="0" err="1"/>
                        <a:t>Alphonsa</a:t>
                      </a:r>
                      <a:r>
                        <a:rPr lang="en-GB" sz="1400" dirty="0"/>
                        <a:t>, St Martin and St Thomas entry and exit.</a:t>
                      </a:r>
                    </a:p>
                  </a:txBody>
                  <a:tcPr/>
                </a:tc>
                <a:extLst>
                  <a:ext uri="{0D108BD9-81ED-4DB2-BD59-A6C34878D82A}">
                    <a16:rowId xmlns:a16="http://schemas.microsoft.com/office/drawing/2014/main" val="1486122909"/>
                  </a:ext>
                </a:extLst>
              </a:tr>
              <a:tr h="578554">
                <a:tc>
                  <a:txBody>
                    <a:bodyPr/>
                    <a:lstStyle/>
                    <a:p>
                      <a:endParaRPr lang="en-GB"/>
                    </a:p>
                  </a:txBody>
                  <a:tcPr/>
                </a:tc>
                <a:tc>
                  <a:txBody>
                    <a:bodyPr/>
                    <a:lstStyle/>
                    <a:p>
                      <a:r>
                        <a:rPr lang="en-GB" sz="1400" dirty="0"/>
                        <a:t>St Andrew and St Patrick entry and exit.</a:t>
                      </a:r>
                    </a:p>
                  </a:txBody>
                  <a:tcPr/>
                </a:tc>
                <a:extLst>
                  <a:ext uri="{0D108BD9-81ED-4DB2-BD59-A6C34878D82A}">
                    <a16:rowId xmlns:a16="http://schemas.microsoft.com/office/drawing/2014/main" val="152084611"/>
                  </a:ext>
                </a:extLst>
              </a:tr>
              <a:tr h="578554">
                <a:tc>
                  <a:txBody>
                    <a:bodyPr/>
                    <a:lstStyle/>
                    <a:p>
                      <a:endParaRPr lang="en-GB"/>
                    </a:p>
                  </a:txBody>
                  <a:tcPr/>
                </a:tc>
                <a:tc>
                  <a:txBody>
                    <a:bodyPr/>
                    <a:lstStyle/>
                    <a:p>
                      <a:r>
                        <a:rPr lang="en-GB" sz="1400" dirty="0"/>
                        <a:t>St Cecilia and St John Paul II entry and exit.</a:t>
                      </a:r>
                    </a:p>
                  </a:txBody>
                  <a:tcPr/>
                </a:tc>
                <a:extLst>
                  <a:ext uri="{0D108BD9-81ED-4DB2-BD59-A6C34878D82A}">
                    <a16:rowId xmlns:a16="http://schemas.microsoft.com/office/drawing/2014/main" val="3882205693"/>
                  </a:ext>
                </a:extLst>
              </a:tr>
              <a:tr h="578554">
                <a:tc>
                  <a:txBody>
                    <a:bodyPr/>
                    <a:lstStyle/>
                    <a:p>
                      <a:endParaRPr lang="en-GB"/>
                    </a:p>
                  </a:txBody>
                  <a:tcPr/>
                </a:tc>
                <a:tc>
                  <a:txBody>
                    <a:bodyPr/>
                    <a:lstStyle/>
                    <a:p>
                      <a:r>
                        <a:rPr lang="en-GB" sz="1400" dirty="0"/>
                        <a:t>St Rose and St Therese entry and exit.</a:t>
                      </a:r>
                    </a:p>
                  </a:txBody>
                  <a:tcPr/>
                </a:tc>
                <a:extLst>
                  <a:ext uri="{0D108BD9-81ED-4DB2-BD59-A6C34878D82A}">
                    <a16:rowId xmlns:a16="http://schemas.microsoft.com/office/drawing/2014/main" val="1929078832"/>
                  </a:ext>
                </a:extLst>
              </a:tr>
              <a:tr h="551431">
                <a:tc>
                  <a:txBody>
                    <a:bodyPr/>
                    <a:lstStyle/>
                    <a:p>
                      <a:endParaRPr lang="en-GB"/>
                    </a:p>
                  </a:txBody>
                  <a:tcPr/>
                </a:tc>
                <a:tc>
                  <a:txBody>
                    <a:bodyPr/>
                    <a:lstStyle/>
                    <a:p>
                      <a:r>
                        <a:rPr lang="en-GB" sz="1400" dirty="0"/>
                        <a:t>St Elizabeth entry and exit.</a:t>
                      </a:r>
                    </a:p>
                  </a:txBody>
                  <a:tcPr/>
                </a:tc>
                <a:extLst>
                  <a:ext uri="{0D108BD9-81ED-4DB2-BD59-A6C34878D82A}">
                    <a16:rowId xmlns:a16="http://schemas.microsoft.com/office/drawing/2014/main" val="95261967"/>
                  </a:ext>
                </a:extLst>
              </a:tr>
            </a:tbl>
          </a:graphicData>
        </a:graphic>
      </p:graphicFrame>
      <p:sp>
        <p:nvSpPr>
          <p:cNvPr id="55" name="Flowchart: Extract 54">
            <a:extLst>
              <a:ext uri="{FF2B5EF4-FFF2-40B4-BE49-F238E27FC236}">
                <a16:creationId xmlns:a16="http://schemas.microsoft.com/office/drawing/2014/main" id="{67C530AF-535A-4CF9-A948-593CC9DF1511}"/>
              </a:ext>
            </a:extLst>
          </p:cNvPr>
          <p:cNvSpPr/>
          <p:nvPr/>
        </p:nvSpPr>
        <p:spPr>
          <a:xfrm>
            <a:off x="482941" y="2633327"/>
            <a:ext cx="327171" cy="276837"/>
          </a:xfrm>
          <a:prstGeom prst="flowChartExtract">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Flowchart: Extract 52">
            <a:extLst>
              <a:ext uri="{FF2B5EF4-FFF2-40B4-BE49-F238E27FC236}">
                <a16:creationId xmlns:a16="http://schemas.microsoft.com/office/drawing/2014/main" id="{C3168124-CA2C-41E9-9F3F-2B755E6DFF1E}"/>
              </a:ext>
            </a:extLst>
          </p:cNvPr>
          <p:cNvSpPr/>
          <p:nvPr/>
        </p:nvSpPr>
        <p:spPr>
          <a:xfrm>
            <a:off x="516839" y="2022768"/>
            <a:ext cx="327171" cy="276837"/>
          </a:xfrm>
          <a:prstGeom prst="flowChartExtra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Flowchart: Extract 58">
            <a:extLst>
              <a:ext uri="{FF2B5EF4-FFF2-40B4-BE49-F238E27FC236}">
                <a16:creationId xmlns:a16="http://schemas.microsoft.com/office/drawing/2014/main" id="{913D1EB4-FB8E-4FAE-A925-115F8CD4533D}"/>
              </a:ext>
            </a:extLst>
          </p:cNvPr>
          <p:cNvSpPr/>
          <p:nvPr/>
        </p:nvSpPr>
        <p:spPr>
          <a:xfrm>
            <a:off x="483499" y="3733797"/>
            <a:ext cx="327171" cy="276837"/>
          </a:xfrm>
          <a:prstGeom prst="flowChartExtra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Flowchart: Extract 60">
            <a:extLst>
              <a:ext uri="{FF2B5EF4-FFF2-40B4-BE49-F238E27FC236}">
                <a16:creationId xmlns:a16="http://schemas.microsoft.com/office/drawing/2014/main" id="{7494CAA1-2B87-4F71-BCFF-E8F084C817C1}"/>
              </a:ext>
            </a:extLst>
          </p:cNvPr>
          <p:cNvSpPr/>
          <p:nvPr/>
        </p:nvSpPr>
        <p:spPr>
          <a:xfrm>
            <a:off x="483499" y="3171913"/>
            <a:ext cx="327171" cy="276837"/>
          </a:xfrm>
          <a:prstGeom prst="flowChartExtract">
            <a:avLst/>
          </a:prstGeom>
          <a:solidFill>
            <a:srgbClr val="04FCF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Flowchart: Extract 62">
            <a:extLst>
              <a:ext uri="{FF2B5EF4-FFF2-40B4-BE49-F238E27FC236}">
                <a16:creationId xmlns:a16="http://schemas.microsoft.com/office/drawing/2014/main" id="{852BDD38-CA6C-434E-8B7F-48E0D8FCC963}"/>
              </a:ext>
            </a:extLst>
          </p:cNvPr>
          <p:cNvSpPr/>
          <p:nvPr/>
        </p:nvSpPr>
        <p:spPr>
          <a:xfrm>
            <a:off x="483499" y="4303891"/>
            <a:ext cx="327171" cy="276837"/>
          </a:xfrm>
          <a:prstGeom prst="flowChartExtra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2042940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88A9E48-BE72-4B49-9C32-39577A1C77B1}"/>
              </a:ext>
            </a:extLst>
          </p:cNvPr>
          <p:cNvSpPr txBox="1"/>
          <p:nvPr/>
        </p:nvSpPr>
        <p:spPr>
          <a:xfrm>
            <a:off x="467032" y="224015"/>
            <a:ext cx="11269166" cy="4154984"/>
          </a:xfrm>
          <a:prstGeom prst="rect">
            <a:avLst/>
          </a:prstGeom>
          <a:noFill/>
        </p:spPr>
        <p:txBody>
          <a:bodyPr wrap="square">
            <a:spAutoFit/>
          </a:bodyPr>
          <a:lstStyle/>
          <a:p>
            <a:pPr algn="l" rtl="0" fontAlgn="base"/>
            <a:r>
              <a:rPr lang="en-GB" sz="1800" b="1" i="0" u="sng" dirty="0">
                <a:solidFill>
                  <a:srgbClr val="000000"/>
                </a:solidFill>
                <a:effectLst/>
                <a:latin typeface="Calibri" panose="020F0502020204030204" pitchFamily="34" charset="0"/>
              </a:rPr>
              <a:t>End of the day procedures</a:t>
            </a:r>
            <a:r>
              <a:rPr lang="en-GB" sz="1800" b="1" i="0" dirty="0">
                <a:solidFill>
                  <a:srgbClr val="000000"/>
                </a:solidFill>
                <a:effectLst/>
                <a:latin typeface="Calibri" panose="020F0502020204030204" pitchFamily="34" charset="0"/>
              </a:rPr>
              <a:t> </a:t>
            </a:r>
            <a:endParaRPr lang="en-GB" b="1" i="0" dirty="0">
              <a:solidFill>
                <a:srgbClr val="000000"/>
              </a:solidFill>
              <a:effectLst/>
              <a:latin typeface="Segoe UI" panose="020B0502040204020203" pitchFamily="34" charset="0"/>
            </a:endParaRPr>
          </a:p>
          <a:p>
            <a:pPr algn="l" rtl="0" fontAlgn="base"/>
            <a:r>
              <a:rPr lang="en-GB" sz="1800" b="0" i="0" dirty="0">
                <a:solidFill>
                  <a:srgbClr val="000000"/>
                </a:solidFill>
                <a:effectLst/>
                <a:latin typeface="Calibri" panose="020F0502020204030204" pitchFamily="34" charset="0"/>
              </a:rPr>
              <a:t>Children in St Patrick and St Andrew’s classes will exit from the St Patrick’s class door at </a:t>
            </a:r>
            <a:r>
              <a:rPr lang="en-GB" sz="1800" b="1" i="0" dirty="0">
                <a:solidFill>
                  <a:srgbClr val="000000"/>
                </a:solidFill>
                <a:effectLst/>
                <a:latin typeface="Calibri" panose="020F0502020204030204" pitchFamily="34" charset="0"/>
              </a:rPr>
              <a:t>3pm</a:t>
            </a:r>
            <a:r>
              <a:rPr lang="en-GB" dirty="0">
                <a:solidFill>
                  <a:srgbClr val="000000"/>
                </a:solidFill>
                <a:latin typeface="Calibri" panose="020F0502020204030204" pitchFamily="34" charset="0"/>
              </a:rPr>
              <a:t>.</a:t>
            </a:r>
          </a:p>
          <a:p>
            <a:pPr algn="l" rtl="0" fontAlgn="base"/>
            <a:r>
              <a:rPr lang="en-GB" sz="1800" b="0" i="0" dirty="0">
                <a:solidFill>
                  <a:srgbClr val="000000"/>
                </a:solidFill>
                <a:effectLst/>
                <a:latin typeface="Calibri" panose="020F0502020204030204" pitchFamily="34" charset="0"/>
              </a:rPr>
              <a:t>Children from St Rose’s class exit from the morning entrance door at 3pm</a:t>
            </a:r>
            <a:r>
              <a:rPr lang="en-GB" dirty="0">
                <a:solidFill>
                  <a:srgbClr val="000000"/>
                </a:solidFill>
                <a:latin typeface="Calibri" panose="020F0502020204030204" pitchFamily="34" charset="0"/>
              </a:rPr>
              <a:t> (be prompt).</a:t>
            </a:r>
            <a:endParaRPr lang="en-GB" b="0" i="0" dirty="0">
              <a:solidFill>
                <a:srgbClr val="000000"/>
              </a:solidFill>
              <a:effectLst/>
              <a:latin typeface="Segoe UI" panose="020B0502040204020203" pitchFamily="34" charset="0"/>
            </a:endParaRPr>
          </a:p>
          <a:p>
            <a:pPr algn="l" rtl="0" fontAlgn="base"/>
            <a:r>
              <a:rPr lang="en-GB" sz="1800" b="0" i="0" dirty="0">
                <a:solidFill>
                  <a:srgbClr val="000000"/>
                </a:solidFill>
                <a:effectLst/>
                <a:latin typeface="Calibri" panose="020F0502020204030204" pitchFamily="34" charset="0"/>
              </a:rPr>
              <a:t>Children from St Therese’s class will exit from the morning entrance door at 3:10pm (wait for Y2).</a:t>
            </a:r>
            <a:endParaRPr lang="en-GB" b="0" i="0" dirty="0">
              <a:solidFill>
                <a:srgbClr val="000000"/>
              </a:solidFill>
              <a:effectLst/>
              <a:latin typeface="Segoe UI" panose="020B0502040204020203" pitchFamily="34" charset="0"/>
            </a:endParaRPr>
          </a:p>
          <a:p>
            <a:pPr algn="l" rtl="0" fontAlgn="base"/>
            <a:r>
              <a:rPr lang="en-GB" sz="1800" b="0" i="0" dirty="0">
                <a:solidFill>
                  <a:srgbClr val="000000"/>
                </a:solidFill>
                <a:effectLst/>
                <a:latin typeface="Calibri" panose="020F0502020204030204" pitchFamily="34" charset="0"/>
              </a:rPr>
              <a:t>Children from St Cecilia and St John Paul II’s classes will be dismissed from the top of the drive at 3:10pm. </a:t>
            </a:r>
            <a:endParaRPr lang="en-GB" b="0" i="0" dirty="0">
              <a:solidFill>
                <a:srgbClr val="000000"/>
              </a:solidFill>
              <a:effectLst/>
              <a:latin typeface="Segoe UI" panose="020B0502040204020203" pitchFamily="34" charset="0"/>
            </a:endParaRPr>
          </a:p>
          <a:p>
            <a:pPr algn="l" rtl="0" fontAlgn="base"/>
            <a:r>
              <a:rPr lang="en-GB" sz="1800" b="0" i="0" dirty="0">
                <a:solidFill>
                  <a:srgbClr val="000000"/>
                </a:solidFill>
                <a:effectLst/>
                <a:latin typeface="Calibri" panose="020F0502020204030204" pitchFamily="34" charset="0"/>
              </a:rPr>
              <a:t>Children from St Martin and St Thomas’ classes will be dismissed from outside the front entrance at 3.10pm – parents please wait on the pavement by the caretaker’s house.  </a:t>
            </a:r>
          </a:p>
          <a:p>
            <a:pPr algn="l" rtl="0" fontAlgn="base"/>
            <a:r>
              <a:rPr lang="en-GB" sz="1800" b="0" i="0" dirty="0">
                <a:solidFill>
                  <a:srgbClr val="000000"/>
                </a:solidFill>
                <a:effectLst/>
                <a:latin typeface="Calibri" panose="020F0502020204030204" pitchFamily="34" charset="0"/>
              </a:rPr>
              <a:t>Children from St </a:t>
            </a:r>
            <a:r>
              <a:rPr lang="en-GB" sz="1800" b="0" i="0" dirty="0" err="1">
                <a:solidFill>
                  <a:srgbClr val="000000"/>
                </a:solidFill>
                <a:effectLst/>
                <a:latin typeface="Calibri" panose="020F0502020204030204" pitchFamily="34" charset="0"/>
              </a:rPr>
              <a:t>Alphonsa</a:t>
            </a:r>
            <a:r>
              <a:rPr lang="en-GB" sz="1800" b="0" i="0" dirty="0">
                <a:solidFill>
                  <a:srgbClr val="000000"/>
                </a:solidFill>
                <a:effectLst/>
                <a:latin typeface="Calibri" panose="020F0502020204030204" pitchFamily="34" charset="0"/>
              </a:rPr>
              <a:t> and St Elizabeth’s classes will walk down the drive at 3:10pm and be dismissed from the bottom of the drive. </a:t>
            </a:r>
            <a:endParaRPr lang="en-GB" dirty="0">
              <a:solidFill>
                <a:srgbClr val="000000"/>
              </a:solidFill>
              <a:latin typeface="Calibri" panose="020F0502020204030204" pitchFamily="34" charset="0"/>
            </a:endParaRPr>
          </a:p>
          <a:p>
            <a:pPr fontAlgn="base"/>
            <a:r>
              <a:rPr lang="en-GB" dirty="0">
                <a:solidFill>
                  <a:srgbClr val="000000"/>
                </a:solidFill>
                <a:latin typeface="Calibri" panose="020F0502020204030204" pitchFamily="34" charset="0"/>
              </a:rPr>
              <a:t>The children must stay in their line and not bunch up, this will need strict monitoring.  </a:t>
            </a:r>
          </a:p>
          <a:p>
            <a:pPr fontAlgn="base"/>
            <a:r>
              <a:rPr lang="en-GB" dirty="0">
                <a:solidFill>
                  <a:srgbClr val="000000"/>
                </a:solidFill>
                <a:latin typeface="Calibri" panose="020F0502020204030204" pitchFamily="34" charset="0"/>
              </a:rPr>
              <a:t>Parents can enter by both gates but only leave by the Robert Road gate.</a:t>
            </a:r>
            <a:endParaRPr lang="en-GB" dirty="0">
              <a:solidFill>
                <a:srgbClr val="000000"/>
              </a:solidFill>
              <a:latin typeface="Segoe UI" panose="020B0502040204020203" pitchFamily="34" charset="0"/>
            </a:endParaRPr>
          </a:p>
          <a:p>
            <a:pPr algn="l" rtl="0" fontAlgn="base"/>
            <a:endParaRPr lang="en-GB" sz="1200" b="0" i="0" dirty="0">
              <a:solidFill>
                <a:srgbClr val="000000"/>
              </a:solidFill>
              <a:effectLst/>
              <a:latin typeface="Segoe UI" panose="020B0502040204020203" pitchFamily="34" charset="0"/>
            </a:endParaRPr>
          </a:p>
          <a:p>
            <a:pPr algn="l" rtl="0" fontAlgn="base"/>
            <a:r>
              <a:rPr lang="en-GB" sz="1800" b="1" i="0" u="sng" dirty="0">
                <a:solidFill>
                  <a:srgbClr val="000000"/>
                </a:solidFill>
                <a:effectLst/>
                <a:latin typeface="Calibri" panose="020F0502020204030204" pitchFamily="34" charset="0"/>
              </a:rPr>
              <a:t>Booking appointments</a:t>
            </a:r>
            <a:r>
              <a:rPr lang="en-GB" sz="1800" b="0" i="0" u="sng" dirty="0">
                <a:solidFill>
                  <a:srgbClr val="000000"/>
                </a:solidFill>
                <a:effectLst/>
                <a:latin typeface="Calibri" panose="020F0502020204030204" pitchFamily="34" charset="0"/>
              </a:rPr>
              <a:t> </a:t>
            </a:r>
            <a:r>
              <a:rPr lang="en-GB" sz="1800" b="1" i="0" u="sng" dirty="0">
                <a:solidFill>
                  <a:srgbClr val="000000"/>
                </a:solidFill>
                <a:effectLst/>
                <a:latin typeface="Calibri" panose="020F0502020204030204" pitchFamily="34" charset="0"/>
              </a:rPr>
              <a:t>for parents/carers.</a:t>
            </a:r>
            <a:endParaRPr lang="en-GB" b="1" i="0" u="sng" dirty="0">
              <a:solidFill>
                <a:srgbClr val="000000"/>
              </a:solidFill>
              <a:effectLst/>
              <a:latin typeface="Segoe UI" panose="020B0502040204020203" pitchFamily="34" charset="0"/>
            </a:endParaRPr>
          </a:p>
          <a:p>
            <a:pPr algn="l" rtl="0" fontAlgn="base"/>
            <a:r>
              <a:rPr lang="en-GB" sz="1800" b="0" i="0" dirty="0">
                <a:solidFill>
                  <a:srgbClr val="000000"/>
                </a:solidFill>
                <a:effectLst/>
                <a:latin typeface="Calibri" panose="020F0502020204030204" pitchFamily="34" charset="0"/>
              </a:rPr>
              <a:t>If you need to speak to a parent or carer this must be done by telephone or email in the first instance.  These need to be logged in the same way we recorded during lockdown.</a:t>
            </a:r>
            <a:endParaRPr lang="en-GB" b="0" i="0" dirty="0">
              <a:solidFill>
                <a:srgbClr val="000000"/>
              </a:solidFill>
              <a:effectLst/>
              <a:latin typeface="Segoe UI" panose="020B0502040204020203" pitchFamily="34" charset="0"/>
            </a:endParaRPr>
          </a:p>
        </p:txBody>
      </p:sp>
      <p:graphicFrame>
        <p:nvGraphicFramePr>
          <p:cNvPr id="4" name="Table 3">
            <a:extLst>
              <a:ext uri="{FF2B5EF4-FFF2-40B4-BE49-F238E27FC236}">
                <a16:creationId xmlns:a16="http://schemas.microsoft.com/office/drawing/2014/main" id="{59C89839-5DA4-428C-8867-BE736971CA5D}"/>
              </a:ext>
            </a:extLst>
          </p:cNvPr>
          <p:cNvGraphicFramePr>
            <a:graphicFrameLocks noGrp="1"/>
          </p:cNvGraphicFramePr>
          <p:nvPr>
            <p:extLst>
              <p:ext uri="{D42A27DB-BD31-4B8C-83A1-F6EECF244321}">
                <p14:modId xmlns:p14="http://schemas.microsoft.com/office/powerpoint/2010/main" val="470673628"/>
              </p:ext>
            </p:extLst>
          </p:nvPr>
        </p:nvGraphicFramePr>
        <p:xfrm>
          <a:off x="597922" y="4337109"/>
          <a:ext cx="10996153" cy="1365627"/>
        </p:xfrm>
        <a:graphic>
          <a:graphicData uri="http://schemas.openxmlformats.org/drawingml/2006/table">
            <a:tbl>
              <a:tblPr/>
              <a:tblGrid>
                <a:gridCol w="1322505">
                  <a:extLst>
                    <a:ext uri="{9D8B030D-6E8A-4147-A177-3AD203B41FA5}">
                      <a16:colId xmlns:a16="http://schemas.microsoft.com/office/drawing/2014/main" val="2809858717"/>
                    </a:ext>
                  </a:extLst>
                </a:gridCol>
                <a:gridCol w="1493210">
                  <a:extLst>
                    <a:ext uri="{9D8B030D-6E8A-4147-A177-3AD203B41FA5}">
                      <a16:colId xmlns:a16="http://schemas.microsoft.com/office/drawing/2014/main" val="1317688202"/>
                    </a:ext>
                  </a:extLst>
                </a:gridCol>
                <a:gridCol w="1494503">
                  <a:extLst>
                    <a:ext uri="{9D8B030D-6E8A-4147-A177-3AD203B41FA5}">
                      <a16:colId xmlns:a16="http://schemas.microsoft.com/office/drawing/2014/main" val="90993777"/>
                    </a:ext>
                  </a:extLst>
                </a:gridCol>
                <a:gridCol w="1904629">
                  <a:extLst>
                    <a:ext uri="{9D8B030D-6E8A-4147-A177-3AD203B41FA5}">
                      <a16:colId xmlns:a16="http://schemas.microsoft.com/office/drawing/2014/main" val="3293458636"/>
                    </a:ext>
                  </a:extLst>
                </a:gridCol>
                <a:gridCol w="1028878">
                  <a:extLst>
                    <a:ext uri="{9D8B030D-6E8A-4147-A177-3AD203B41FA5}">
                      <a16:colId xmlns:a16="http://schemas.microsoft.com/office/drawing/2014/main" val="76601941"/>
                    </a:ext>
                  </a:extLst>
                </a:gridCol>
                <a:gridCol w="1960224">
                  <a:extLst>
                    <a:ext uri="{9D8B030D-6E8A-4147-A177-3AD203B41FA5}">
                      <a16:colId xmlns:a16="http://schemas.microsoft.com/office/drawing/2014/main" val="146818445"/>
                    </a:ext>
                  </a:extLst>
                </a:gridCol>
                <a:gridCol w="1792204">
                  <a:extLst>
                    <a:ext uri="{9D8B030D-6E8A-4147-A177-3AD203B41FA5}">
                      <a16:colId xmlns:a16="http://schemas.microsoft.com/office/drawing/2014/main" val="2939345480"/>
                    </a:ext>
                  </a:extLst>
                </a:gridCol>
              </a:tblGrid>
              <a:tr h="716450">
                <a:tc>
                  <a:txBody>
                    <a:bodyPr/>
                    <a:lstStyle/>
                    <a:p>
                      <a:pPr algn="l" fontAlgn="t"/>
                      <a:r>
                        <a:rPr lang="en-GB" sz="1000" b="1" i="0" u="none" strike="noStrike" dirty="0">
                          <a:solidFill>
                            <a:srgbClr val="000000"/>
                          </a:solidFill>
                          <a:effectLst/>
                          <a:latin typeface="Arial" panose="020B0604020202020204" pitchFamily="34" charset="0"/>
                        </a:rPr>
                        <a:t>Full Name (Child)</a:t>
                      </a:r>
                    </a:p>
                    <a:p>
                      <a:pPr algn="l" fontAlgn="t"/>
                      <a:endParaRPr lang="en-GB" sz="1000" b="1" i="0" u="none" strike="noStrike" dirty="0">
                        <a:solidFill>
                          <a:srgbClr val="000000"/>
                        </a:solidFill>
                        <a:effectLst/>
                        <a:latin typeface="Arial" panose="020B0604020202020204" pitchFamily="34" charset="0"/>
                      </a:endParaRPr>
                    </a:p>
                    <a:p>
                      <a:pPr algn="l" fontAlgn="t"/>
                      <a:r>
                        <a:rPr lang="en-GB" sz="1000" b="1" i="0" u="none" strike="noStrike" dirty="0">
                          <a:solidFill>
                            <a:srgbClr val="000000"/>
                          </a:solidFill>
                          <a:effectLst/>
                          <a:latin typeface="Arial" panose="020B0604020202020204" pitchFamily="34" charset="0"/>
                        </a:rPr>
                        <a:t>Sibling information to be added.</a:t>
                      </a:r>
                    </a:p>
                  </a:txBody>
                  <a:tcPr marL="5223" marR="5223" marT="5223" marB="313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3D3D3"/>
                    </a:solidFill>
                  </a:tcPr>
                </a:tc>
                <a:tc>
                  <a:txBody>
                    <a:bodyPr/>
                    <a:lstStyle/>
                    <a:p>
                      <a:pPr algn="l" fontAlgn="t"/>
                      <a:r>
                        <a:rPr lang="en-GB" sz="1000" b="1" i="0" u="none" strike="noStrike" dirty="0">
                          <a:solidFill>
                            <a:srgbClr val="000000"/>
                          </a:solidFill>
                          <a:effectLst/>
                          <a:latin typeface="Arial" panose="020B0604020202020204" pitchFamily="34" charset="0"/>
                        </a:rPr>
                        <a:t>Tel:</a:t>
                      </a:r>
                    </a:p>
                  </a:txBody>
                  <a:tcPr marL="5223" marR="5223" marT="5223" marB="313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3D3D3"/>
                    </a:solidFill>
                  </a:tcPr>
                </a:tc>
                <a:tc>
                  <a:txBody>
                    <a:bodyPr/>
                    <a:lstStyle/>
                    <a:p>
                      <a:pPr algn="l" fontAlgn="t"/>
                      <a:r>
                        <a:rPr lang="en-GB" sz="1000" b="1" i="0" u="none" strike="noStrike" dirty="0">
                          <a:solidFill>
                            <a:srgbClr val="000000"/>
                          </a:solidFill>
                          <a:effectLst/>
                          <a:latin typeface="Arial" panose="020B0604020202020204" pitchFamily="34" charset="0"/>
                        </a:rPr>
                        <a:t>Speak to:</a:t>
                      </a:r>
                    </a:p>
                  </a:txBody>
                  <a:tcPr marL="5223" marR="5223" marT="5223" marB="313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3D3D3"/>
                    </a:solidFill>
                  </a:tcPr>
                </a:tc>
                <a:tc>
                  <a:txBody>
                    <a:bodyPr/>
                    <a:lstStyle/>
                    <a:p>
                      <a:pPr algn="l" fontAlgn="t"/>
                      <a:r>
                        <a:rPr lang="en-GB" sz="1000" b="1" i="0" u="none" strike="noStrike" dirty="0">
                          <a:solidFill>
                            <a:srgbClr val="000000"/>
                          </a:solidFill>
                          <a:effectLst/>
                          <a:latin typeface="Arial" panose="020B0604020202020204" pitchFamily="34" charset="0"/>
                        </a:rPr>
                        <a:t>Internet Access: </a:t>
                      </a:r>
                      <a:br>
                        <a:rPr lang="en-GB" sz="1000" b="1" i="0" u="none" strike="noStrike" dirty="0">
                          <a:solidFill>
                            <a:srgbClr val="000000"/>
                          </a:solidFill>
                          <a:effectLst/>
                          <a:latin typeface="Arial" panose="020B0604020202020204" pitchFamily="34" charset="0"/>
                        </a:rPr>
                      </a:br>
                      <a:r>
                        <a:rPr lang="en-GB" sz="1000" b="1" i="0" u="none" strike="noStrike" dirty="0">
                          <a:solidFill>
                            <a:srgbClr val="000000"/>
                          </a:solidFill>
                          <a:effectLst/>
                          <a:latin typeface="Arial" panose="020B0604020202020204" pitchFamily="34" charset="0"/>
                        </a:rPr>
                        <a:t>Email Address</a:t>
                      </a:r>
                      <a:br>
                        <a:rPr lang="en-GB" sz="1000" b="1" i="0" u="none" strike="noStrike" dirty="0">
                          <a:solidFill>
                            <a:srgbClr val="000000"/>
                          </a:solidFill>
                          <a:effectLst/>
                          <a:latin typeface="Arial" panose="020B0604020202020204" pitchFamily="34" charset="0"/>
                        </a:rPr>
                      </a:br>
                      <a:r>
                        <a:rPr lang="en-GB" sz="1000" b="1" i="0" u="none" strike="noStrike" dirty="0">
                          <a:solidFill>
                            <a:srgbClr val="000000"/>
                          </a:solidFill>
                          <a:effectLst/>
                          <a:latin typeface="Arial" panose="020B0604020202020204" pitchFamily="34" charset="0"/>
                        </a:rPr>
                        <a:t>Using Google Classroom?</a:t>
                      </a:r>
                      <a:br>
                        <a:rPr lang="en-GB" sz="1000" b="1" i="0" u="none" strike="noStrike" dirty="0">
                          <a:solidFill>
                            <a:srgbClr val="000000"/>
                          </a:solidFill>
                          <a:effectLst/>
                          <a:latin typeface="Arial" panose="020B0604020202020204" pitchFamily="34" charset="0"/>
                        </a:rPr>
                      </a:br>
                      <a:br>
                        <a:rPr lang="en-GB" sz="1000" b="1" i="0" u="none" strike="noStrike" dirty="0">
                          <a:solidFill>
                            <a:srgbClr val="000000"/>
                          </a:solidFill>
                          <a:effectLst/>
                          <a:latin typeface="Arial" panose="020B0604020202020204" pitchFamily="34" charset="0"/>
                        </a:rPr>
                      </a:br>
                      <a:endParaRPr lang="en-GB" sz="1000" b="1" i="0" u="none" strike="noStrike" dirty="0">
                        <a:solidFill>
                          <a:srgbClr val="000000"/>
                        </a:solidFill>
                        <a:effectLst/>
                        <a:latin typeface="Arial" panose="020B0604020202020204" pitchFamily="34" charset="0"/>
                      </a:endParaRPr>
                    </a:p>
                  </a:txBody>
                  <a:tcPr marL="5223" marR="5223" marT="5223" marB="313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3D3D3"/>
                    </a:solidFill>
                  </a:tcPr>
                </a:tc>
                <a:tc>
                  <a:txBody>
                    <a:bodyPr/>
                    <a:lstStyle/>
                    <a:p>
                      <a:pPr algn="ctr" fontAlgn="ctr"/>
                      <a:r>
                        <a:rPr lang="en-GB" sz="1000" b="1" i="0" u="none" strike="noStrike" dirty="0">
                          <a:solidFill>
                            <a:srgbClr val="000000"/>
                          </a:solidFill>
                          <a:effectLst/>
                          <a:latin typeface="Arial" panose="020B0604020202020204" pitchFamily="34" charset="0"/>
                        </a:rPr>
                        <a:t>Report email sent Receipt received</a:t>
                      </a:r>
                    </a:p>
                  </a:txBody>
                  <a:tcPr marL="5223" marR="5223" marT="5223" marB="313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r>
                        <a:rPr lang="en-GB" sz="1000" b="1" i="0" u="none" strike="noStrike" dirty="0">
                          <a:solidFill>
                            <a:srgbClr val="000000"/>
                          </a:solidFill>
                          <a:effectLst/>
                          <a:latin typeface="Calibri" panose="020F0502020204030204" pitchFamily="34" charset="0"/>
                        </a:rPr>
                        <a:t>September</a:t>
                      </a:r>
                    </a:p>
                  </a:txBody>
                  <a:tcPr marL="5223" marR="5223" marT="5223" marB="313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algn="ctr" fontAlgn="ctr"/>
                      <a:r>
                        <a:rPr lang="en-GB" sz="1000" b="1" i="0" u="none" strike="noStrike" dirty="0">
                          <a:solidFill>
                            <a:srgbClr val="000000"/>
                          </a:solidFill>
                          <a:effectLst/>
                          <a:latin typeface="Calibri" panose="020F0502020204030204" pitchFamily="34" charset="0"/>
                        </a:rPr>
                        <a:t>October</a:t>
                      </a:r>
                    </a:p>
                  </a:txBody>
                  <a:tcPr marL="5223" marR="5223" marT="5223" marB="313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extLst>
                  <a:ext uri="{0D108BD9-81ED-4DB2-BD59-A6C34878D82A}">
                    <a16:rowId xmlns:a16="http://schemas.microsoft.com/office/drawing/2014/main" val="696849423"/>
                  </a:ext>
                </a:extLst>
              </a:tr>
              <a:tr h="567066">
                <a:tc>
                  <a:txBody>
                    <a:bodyPr/>
                    <a:lstStyle/>
                    <a:p>
                      <a:pPr algn="l" fontAlgn="t"/>
                      <a:endParaRPr lang="en-GB" sz="1100" b="0" i="0" u="none" strike="noStrike" dirty="0">
                        <a:solidFill>
                          <a:srgbClr val="000000"/>
                        </a:solidFill>
                        <a:effectLst/>
                        <a:latin typeface="+mn-lt"/>
                      </a:endParaRPr>
                    </a:p>
                  </a:txBody>
                  <a:tcPr marL="5223" marR="5223" marT="5223" marB="31338">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en-GB" sz="1100" b="0" i="0" u="none" strike="noStrike" dirty="0">
                        <a:solidFill>
                          <a:srgbClr val="000000"/>
                        </a:solidFill>
                        <a:effectLst/>
                        <a:latin typeface="+mn-lt"/>
                      </a:endParaRPr>
                    </a:p>
                  </a:txBody>
                  <a:tcPr marL="5223" marR="5223" marT="5223" marB="31338">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en-GB" sz="1100" b="0" i="0" u="none" strike="noStrike" dirty="0">
                        <a:solidFill>
                          <a:srgbClr val="000000"/>
                        </a:solidFill>
                        <a:effectLst/>
                        <a:latin typeface="+mn-lt"/>
                      </a:endParaRPr>
                    </a:p>
                  </a:txBody>
                  <a:tcPr marL="5223" marR="5223" marT="5223" marB="31338">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en-GB" sz="1100" b="0" i="0" u="sng" strike="noStrike" dirty="0">
                        <a:solidFill>
                          <a:srgbClr val="0563C1"/>
                        </a:solidFill>
                        <a:effectLst/>
                        <a:latin typeface="+mn-lt"/>
                      </a:endParaRPr>
                    </a:p>
                  </a:txBody>
                  <a:tcPr marL="5223" marR="5223" marT="5223" marB="31338">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D3D3"/>
                    </a:solidFill>
                  </a:tcPr>
                </a:tc>
                <a:tc>
                  <a:txBody>
                    <a:bodyPr/>
                    <a:lstStyle/>
                    <a:p>
                      <a:pPr algn="l" fontAlgn="t"/>
                      <a:r>
                        <a:rPr lang="en-GB" sz="1100" b="0" i="0" u="none" strike="noStrike" dirty="0">
                          <a:solidFill>
                            <a:srgbClr val="000000"/>
                          </a:solidFill>
                          <a:effectLst/>
                          <a:latin typeface="+mn-lt"/>
                        </a:rPr>
                        <a:t> Hand given: 13/07/20</a:t>
                      </a:r>
                    </a:p>
                  </a:txBody>
                  <a:tcPr marL="5223" marR="5223" marT="5223" marB="31338">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GB" sz="1100" b="0" i="0" u="none" strike="noStrike" dirty="0">
                          <a:solidFill>
                            <a:srgbClr val="000000"/>
                          </a:solidFill>
                          <a:effectLst/>
                          <a:latin typeface="+mn-lt"/>
                        </a:rPr>
                        <a:t>Returned to school on</a:t>
                      </a:r>
                    </a:p>
                  </a:txBody>
                  <a:tcPr marL="5223" marR="5223" marT="5223" marB="31338">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t"/>
                      <a:endParaRPr lang="en-GB" sz="1100" b="0" i="0" u="none" strike="noStrike" dirty="0">
                        <a:solidFill>
                          <a:srgbClr val="000000"/>
                        </a:solidFill>
                        <a:effectLst/>
                        <a:latin typeface="+mn-lt"/>
                      </a:endParaRPr>
                    </a:p>
                  </a:txBody>
                  <a:tcPr marL="5223" marR="5223" marT="5223" marB="31338">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90080598"/>
                  </a:ext>
                </a:extLst>
              </a:tr>
            </a:tbl>
          </a:graphicData>
        </a:graphic>
      </p:graphicFrame>
    </p:spTree>
    <p:extLst>
      <p:ext uri="{BB962C8B-B14F-4D97-AF65-F5344CB8AC3E}">
        <p14:creationId xmlns:p14="http://schemas.microsoft.com/office/powerpoint/2010/main" val="3914653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6B21BC-0A06-40B9-999E-1CE0D5C2C1C5}"/>
              </a:ext>
            </a:extLst>
          </p:cNvPr>
          <p:cNvSpPr/>
          <p:nvPr/>
        </p:nvSpPr>
        <p:spPr>
          <a:xfrm>
            <a:off x="631373" y="136593"/>
            <a:ext cx="11171238" cy="5355312"/>
          </a:xfrm>
          <a:prstGeom prst="rect">
            <a:avLst/>
          </a:prstGeom>
        </p:spPr>
        <p:txBody>
          <a:bodyPr wrap="square" anchor="t">
            <a:spAutoFit/>
          </a:bodyPr>
          <a:lstStyle/>
          <a:p>
            <a:pPr fontAlgn="base">
              <a:spcAft>
                <a:spcPts val="0"/>
              </a:spcAft>
            </a:pPr>
            <a:r>
              <a:rPr lang="en-GB" sz="2200" b="1" dirty="0">
                <a:latin typeface="Calibri"/>
                <a:ea typeface="Times New Roman" panose="02020603050405020304" pitchFamily="18" charset="0"/>
                <a:cs typeface="Calibri"/>
              </a:rPr>
              <a:t>Classroom hygiene </a:t>
            </a:r>
            <a:endParaRPr lang="en-GB" sz="2200" dirty="0">
              <a:latin typeface="Calibri"/>
              <a:ea typeface="Calibri" panose="020F0502020204030204" pitchFamily="34" charset="0"/>
              <a:cs typeface="Calibri"/>
            </a:endParaRPr>
          </a:p>
          <a:p>
            <a:pPr marL="342900" lvl="0" indent="-342900" fontAlgn="base">
              <a:spcAft>
                <a:spcPts val="0"/>
              </a:spcAft>
              <a:buSzPts val="1000"/>
              <a:buFont typeface="Symbol" panose="05050102010706020507" pitchFamily="18" charset="2"/>
              <a:buChar char=""/>
              <a:tabLst>
                <a:tab pos="457200" algn="l"/>
              </a:tabLst>
            </a:pPr>
            <a:r>
              <a:rPr lang="en-GB" sz="1600" dirty="0">
                <a:solidFill>
                  <a:srgbClr val="0070C0"/>
                </a:solidFill>
                <a:latin typeface="Calibri"/>
                <a:ea typeface="Times New Roman" panose="02020603050405020304" pitchFamily="18" charset="0"/>
                <a:cs typeface="Calibri"/>
              </a:rPr>
              <a:t>Children will clean their hands on arrival with hand gel.  Once in class send children to wash their hands in the toilets – this needs timetabling and repeating throughout the day – work with the other classes using the same toilets. </a:t>
            </a:r>
          </a:p>
          <a:p>
            <a:pPr fontAlgn="base">
              <a:buSzPts val="1000"/>
              <a:tabLst>
                <a:tab pos="457200" algn="l"/>
              </a:tabLst>
            </a:pPr>
            <a:r>
              <a:rPr lang="en-GB" sz="1600" dirty="0">
                <a:solidFill>
                  <a:srgbClr val="0070C0"/>
                </a:solidFill>
                <a:latin typeface="Calibri"/>
                <a:ea typeface="Calibri" panose="020F0502020204030204" pitchFamily="34" charset="0"/>
                <a:cs typeface="Calibri"/>
              </a:rPr>
              <a:t>      </a:t>
            </a:r>
          </a:p>
          <a:p>
            <a:pPr fontAlgn="base">
              <a:buSzPts val="1000"/>
              <a:tabLst>
                <a:tab pos="457200" algn="l"/>
              </a:tabLst>
            </a:pPr>
            <a:endParaRPr lang="en-GB" sz="1600" dirty="0">
              <a:solidFill>
                <a:srgbClr val="0070C0"/>
              </a:solidFill>
              <a:latin typeface="Calibri"/>
              <a:ea typeface="Calibri" panose="020F0502020204030204" pitchFamily="34" charset="0"/>
              <a:cs typeface="Calibri"/>
            </a:endParaRPr>
          </a:p>
          <a:p>
            <a:pPr fontAlgn="base">
              <a:buSzPts val="1000"/>
              <a:tabLst>
                <a:tab pos="457200" algn="l"/>
              </a:tabLst>
            </a:pPr>
            <a:endParaRPr lang="en-GB" sz="1600" dirty="0">
              <a:solidFill>
                <a:srgbClr val="0070C0"/>
              </a:solidFill>
              <a:latin typeface="Calibri"/>
              <a:ea typeface="Calibri" panose="020F0502020204030204" pitchFamily="34" charset="0"/>
              <a:cs typeface="Calibri"/>
            </a:endParaRPr>
          </a:p>
          <a:p>
            <a:pPr fontAlgn="base">
              <a:buSzPts val="1000"/>
              <a:tabLst>
                <a:tab pos="457200" algn="l"/>
              </a:tabLst>
            </a:pPr>
            <a:endParaRPr lang="en-GB" sz="1600" dirty="0">
              <a:solidFill>
                <a:srgbClr val="0070C0"/>
              </a:solidFill>
              <a:latin typeface="Calibri"/>
              <a:ea typeface="Calibri" panose="020F0502020204030204" pitchFamily="34" charset="0"/>
              <a:cs typeface="Calibri"/>
            </a:endParaRPr>
          </a:p>
          <a:p>
            <a:pPr fontAlgn="base">
              <a:buSzPts val="1000"/>
              <a:tabLst>
                <a:tab pos="457200" algn="l"/>
              </a:tabLst>
            </a:pPr>
            <a:endParaRPr lang="en-GB" sz="1600" dirty="0">
              <a:solidFill>
                <a:srgbClr val="0070C0"/>
              </a:solidFill>
              <a:latin typeface="Calibri"/>
              <a:ea typeface="Calibri" panose="020F0502020204030204" pitchFamily="34" charset="0"/>
              <a:cs typeface="Calibri"/>
            </a:endParaRPr>
          </a:p>
          <a:p>
            <a:pPr fontAlgn="base">
              <a:buSzPts val="1000"/>
              <a:tabLst>
                <a:tab pos="457200" algn="l"/>
              </a:tabLst>
            </a:pPr>
            <a:endParaRPr lang="en-GB" sz="1600" dirty="0">
              <a:solidFill>
                <a:srgbClr val="0070C0"/>
              </a:solidFill>
              <a:latin typeface="Calibri"/>
              <a:ea typeface="Calibri" panose="020F0502020204030204" pitchFamily="34" charset="0"/>
              <a:cs typeface="Calibri"/>
            </a:endParaRPr>
          </a:p>
          <a:p>
            <a:pPr fontAlgn="base">
              <a:buSzPts val="1000"/>
              <a:tabLst>
                <a:tab pos="457200" algn="l"/>
              </a:tabLst>
            </a:pPr>
            <a:endParaRPr lang="en-GB" sz="1600" dirty="0">
              <a:solidFill>
                <a:srgbClr val="0070C0"/>
              </a:solidFill>
              <a:latin typeface="Calibri"/>
              <a:ea typeface="Calibri" panose="020F0502020204030204" pitchFamily="34" charset="0"/>
              <a:cs typeface="Calibri"/>
            </a:endParaRPr>
          </a:p>
          <a:p>
            <a:pPr lvl="0" fontAlgn="base">
              <a:spcAft>
                <a:spcPts val="0"/>
              </a:spcAft>
              <a:buSzPts val="1000"/>
              <a:tabLst>
                <a:tab pos="457200" algn="l"/>
              </a:tabLst>
            </a:pPr>
            <a:endParaRPr lang="en-GB" sz="1600" dirty="0">
              <a:solidFill>
                <a:srgbClr val="0070C0"/>
              </a:solidFill>
              <a:latin typeface="Calibri"/>
              <a:ea typeface="Times New Roman" panose="02020603050405020304" pitchFamily="18" charset="0"/>
              <a:cs typeface="Calibri"/>
            </a:endParaRPr>
          </a:p>
          <a:p>
            <a:pPr lvl="0" fontAlgn="base">
              <a:spcAft>
                <a:spcPts val="0"/>
              </a:spcAft>
              <a:buSzPts val="1000"/>
              <a:tabLst>
                <a:tab pos="457200" algn="l"/>
              </a:tabLst>
            </a:pPr>
            <a:endParaRPr lang="en-GB" sz="1600" dirty="0">
              <a:solidFill>
                <a:srgbClr val="0070C0"/>
              </a:solidFill>
              <a:latin typeface="Calibri"/>
              <a:ea typeface="Times New Roman" panose="02020603050405020304" pitchFamily="18" charset="0"/>
              <a:cs typeface="Calibri"/>
            </a:endParaRPr>
          </a:p>
          <a:p>
            <a:pPr marL="342900" lvl="0" indent="-342900" fontAlgn="base">
              <a:spcAft>
                <a:spcPts val="0"/>
              </a:spcAft>
              <a:buSzPts val="1000"/>
              <a:buFont typeface="Symbol" panose="05050102010706020507" pitchFamily="18" charset="2"/>
              <a:buChar char=""/>
              <a:tabLst>
                <a:tab pos="457200" algn="l"/>
              </a:tabLst>
            </a:pPr>
            <a:r>
              <a:rPr lang="en-GB" sz="1600" dirty="0">
                <a:solidFill>
                  <a:srgbClr val="0070C0"/>
                </a:solidFill>
                <a:latin typeface="Calibri"/>
                <a:ea typeface="Times New Roman" panose="02020603050405020304" pitchFamily="18" charset="0"/>
                <a:cs typeface="Calibri"/>
              </a:rPr>
              <a:t>Doors will be wedged open to reduce handling – including class doors where possible.</a:t>
            </a:r>
            <a:endParaRPr lang="en-GB" sz="1600" dirty="0">
              <a:solidFill>
                <a:srgbClr val="0070C0"/>
              </a:solidFill>
              <a:latin typeface="Calibri"/>
              <a:ea typeface="Calibri" panose="020F0502020204030204" pitchFamily="34" charset="0"/>
              <a:cs typeface="Calibri"/>
            </a:endParaRPr>
          </a:p>
          <a:p>
            <a:pPr marL="342900" indent="-342900" fontAlgn="base">
              <a:buSzPts val="1000"/>
              <a:buFont typeface="Symbol" panose="05050102010706020507" pitchFamily="18" charset="2"/>
              <a:buChar char=""/>
              <a:tabLst>
                <a:tab pos="457200" algn="l"/>
              </a:tabLst>
            </a:pPr>
            <a:r>
              <a:rPr lang="en-GB" sz="1600" dirty="0">
                <a:solidFill>
                  <a:srgbClr val="0070C0"/>
                </a:solidFill>
                <a:latin typeface="Calibri"/>
                <a:ea typeface="Times New Roman" panose="02020603050405020304" pitchFamily="18" charset="0"/>
                <a:cs typeface="Calibri"/>
              </a:rPr>
              <a:t>Adults need to wipe any communal item/furniture such as sinks at regular intervals (or any share resources such as whiteboard pens).</a:t>
            </a:r>
            <a:endParaRPr lang="en-GB" sz="1600" dirty="0">
              <a:solidFill>
                <a:srgbClr val="0070C0"/>
              </a:solidFill>
              <a:latin typeface="Times New Roman"/>
              <a:ea typeface="Calibri" panose="020F0502020204030204" pitchFamily="34" charset="0"/>
              <a:cs typeface="Calibri"/>
            </a:endParaRPr>
          </a:p>
          <a:p>
            <a:pPr marL="342900" lvl="0" indent="-342900" fontAlgn="base">
              <a:spcAft>
                <a:spcPts val="0"/>
              </a:spcAft>
              <a:buSzPts val="1000"/>
              <a:buFont typeface="Symbol" panose="05050102010706020507" pitchFamily="18" charset="2"/>
              <a:buChar char=""/>
              <a:tabLst>
                <a:tab pos="457200" algn="l"/>
              </a:tabLst>
            </a:pPr>
            <a:r>
              <a:rPr lang="en-GB" sz="1600" dirty="0">
                <a:solidFill>
                  <a:srgbClr val="0070C0"/>
                </a:solidFill>
                <a:latin typeface="Calibri"/>
                <a:ea typeface="Times New Roman" panose="02020603050405020304" pitchFamily="18" charset="0"/>
                <a:cs typeface="Calibri"/>
              </a:rPr>
              <a:t>Windows will remain open where possible.</a:t>
            </a:r>
            <a:endParaRPr lang="en-GB" sz="1600" dirty="0">
              <a:solidFill>
                <a:srgbClr val="0070C0"/>
              </a:solidFill>
              <a:latin typeface="Calibri"/>
              <a:ea typeface="Calibri" panose="020F0502020204030204" pitchFamily="34" charset="0"/>
              <a:cs typeface="Calibri"/>
            </a:endParaRPr>
          </a:p>
          <a:p>
            <a:pPr marL="342900" indent="-342900" fontAlgn="base">
              <a:buSzPts val="1000"/>
              <a:buFont typeface="Symbol" panose="05050102010706020507" pitchFamily="18" charset="2"/>
              <a:buChar char=""/>
              <a:tabLst>
                <a:tab pos="457200" algn="l"/>
              </a:tabLst>
            </a:pPr>
            <a:r>
              <a:rPr lang="en-GB" sz="1600" dirty="0">
                <a:solidFill>
                  <a:srgbClr val="0070C0"/>
                </a:solidFill>
                <a:latin typeface="Calibri"/>
                <a:ea typeface="Times New Roman" panose="02020603050405020304" pitchFamily="18" charset="0"/>
                <a:cs typeface="Calibri"/>
              </a:rPr>
              <a:t>Teachers need to establish clear hygiene rules with the class e.g. no touching each other or other people’s equipment; no touching own face; handwashing whenever they forget; maintain social distance as far as possible </a:t>
            </a:r>
            <a:endParaRPr lang="en-GB" sz="1600" dirty="0">
              <a:solidFill>
                <a:srgbClr val="0070C0"/>
              </a:solidFill>
              <a:latin typeface="Arial" panose="020B0604020202020204" pitchFamily="34" charset="0"/>
              <a:ea typeface="Calibri" panose="020F0502020204030204" pitchFamily="34" charset="0"/>
            </a:endParaRPr>
          </a:p>
          <a:p>
            <a:pPr marL="342900" lvl="0" indent="-342900" fontAlgn="base">
              <a:spcAft>
                <a:spcPts val="0"/>
              </a:spcAft>
              <a:buSzPts val="1000"/>
              <a:buFont typeface="Symbol" panose="05050102010706020507" pitchFamily="18" charset="2"/>
              <a:buChar char=""/>
              <a:tabLst>
                <a:tab pos="457200" algn="l"/>
              </a:tabLst>
            </a:pPr>
            <a:r>
              <a:rPr lang="en-GB" sz="1600" dirty="0">
                <a:solidFill>
                  <a:srgbClr val="0070C0"/>
                </a:solidFill>
                <a:latin typeface="Calibri"/>
                <a:ea typeface="Calibri" panose="020F0502020204030204" pitchFamily="34" charset="0"/>
                <a:cs typeface="Calibri"/>
              </a:rPr>
              <a:t>Teachers will devise and practise social distance games</a:t>
            </a:r>
          </a:p>
          <a:p>
            <a:pPr marL="342900" lvl="0" indent="-342900" fontAlgn="base">
              <a:spcAft>
                <a:spcPts val="0"/>
              </a:spcAft>
              <a:buSzPts val="1000"/>
              <a:buFont typeface="Symbol" panose="05050102010706020507" pitchFamily="18" charset="2"/>
              <a:buChar char=""/>
              <a:tabLst>
                <a:tab pos="457200" algn="l"/>
              </a:tabLst>
            </a:pPr>
            <a:r>
              <a:rPr lang="en-GB" sz="1600" dirty="0">
                <a:solidFill>
                  <a:srgbClr val="0070C0"/>
                </a:solidFill>
                <a:latin typeface="Calibri"/>
                <a:ea typeface="Calibri" panose="020F0502020204030204" pitchFamily="34" charset="0"/>
                <a:cs typeface="Calibri"/>
              </a:rPr>
              <a:t>Tissues and bins will be available in all classrooms</a:t>
            </a:r>
          </a:p>
          <a:p>
            <a:pPr marL="342900" indent="-342900">
              <a:buSzPts val="1000"/>
              <a:buFont typeface="Symbol" panose="05050102010706020507" pitchFamily="18" charset="2"/>
              <a:buChar char=""/>
              <a:tabLst>
                <a:tab pos="457200" algn="l"/>
              </a:tabLst>
            </a:pPr>
            <a:r>
              <a:rPr lang="en-GB" sz="1600" dirty="0">
                <a:solidFill>
                  <a:srgbClr val="0070C0"/>
                </a:solidFill>
                <a:latin typeface="Calibri"/>
                <a:ea typeface="Calibri" panose="020F0502020204030204" pitchFamily="34" charset="0"/>
                <a:cs typeface="Calibri"/>
              </a:rPr>
              <a:t>Hand gel will be available in the classroom, but this is not a replacement for good handwashing.</a:t>
            </a:r>
          </a:p>
        </p:txBody>
      </p:sp>
      <p:graphicFrame>
        <p:nvGraphicFramePr>
          <p:cNvPr id="3" name="Table 3">
            <a:extLst>
              <a:ext uri="{FF2B5EF4-FFF2-40B4-BE49-F238E27FC236}">
                <a16:creationId xmlns:a16="http://schemas.microsoft.com/office/drawing/2014/main" id="{36CB4358-E4AA-4134-BB8D-CFC602F2568F}"/>
              </a:ext>
            </a:extLst>
          </p:cNvPr>
          <p:cNvGraphicFramePr>
            <a:graphicFrameLocks noGrp="1"/>
          </p:cNvGraphicFramePr>
          <p:nvPr>
            <p:extLst>
              <p:ext uri="{D42A27DB-BD31-4B8C-83A1-F6EECF244321}">
                <p14:modId xmlns:p14="http://schemas.microsoft.com/office/powerpoint/2010/main" val="1121342316"/>
              </p:ext>
            </p:extLst>
          </p:nvPr>
        </p:nvGraphicFramePr>
        <p:xfrm>
          <a:off x="631373" y="1104085"/>
          <a:ext cx="10929254" cy="1950720"/>
        </p:xfrm>
        <a:graphic>
          <a:graphicData uri="http://schemas.openxmlformats.org/drawingml/2006/table">
            <a:tbl>
              <a:tblPr firstRow="1" bandRow="1">
                <a:tableStyleId>{5C22544A-7EE6-4342-B048-85BDC9FD1C3A}</a:tableStyleId>
              </a:tblPr>
              <a:tblGrid>
                <a:gridCol w="2027937">
                  <a:extLst>
                    <a:ext uri="{9D8B030D-6E8A-4147-A177-3AD203B41FA5}">
                      <a16:colId xmlns:a16="http://schemas.microsoft.com/office/drawing/2014/main" val="2789558472"/>
                    </a:ext>
                  </a:extLst>
                </a:gridCol>
                <a:gridCol w="3125973">
                  <a:extLst>
                    <a:ext uri="{9D8B030D-6E8A-4147-A177-3AD203B41FA5}">
                      <a16:colId xmlns:a16="http://schemas.microsoft.com/office/drawing/2014/main" val="1728372533"/>
                    </a:ext>
                  </a:extLst>
                </a:gridCol>
                <a:gridCol w="2352038">
                  <a:extLst>
                    <a:ext uri="{9D8B030D-6E8A-4147-A177-3AD203B41FA5}">
                      <a16:colId xmlns:a16="http://schemas.microsoft.com/office/drawing/2014/main" val="531703"/>
                    </a:ext>
                  </a:extLst>
                </a:gridCol>
                <a:gridCol w="3423306">
                  <a:extLst>
                    <a:ext uri="{9D8B030D-6E8A-4147-A177-3AD203B41FA5}">
                      <a16:colId xmlns:a16="http://schemas.microsoft.com/office/drawing/2014/main" val="3001141665"/>
                    </a:ext>
                  </a:extLst>
                </a:gridCol>
              </a:tblGrid>
              <a:tr h="360663">
                <a:tc>
                  <a:txBody>
                    <a:bodyPr/>
                    <a:lstStyle/>
                    <a:p>
                      <a:r>
                        <a:rPr lang="en-GB" dirty="0"/>
                        <a:t>Class</a:t>
                      </a:r>
                    </a:p>
                  </a:txBody>
                  <a:tcPr/>
                </a:tc>
                <a:tc>
                  <a:txBody>
                    <a:bodyPr/>
                    <a:lstStyle/>
                    <a:p>
                      <a:r>
                        <a:rPr lang="en-GB" dirty="0"/>
                        <a:t>Toilets</a:t>
                      </a:r>
                    </a:p>
                  </a:txBody>
                  <a:tcPr/>
                </a:tc>
                <a:tc>
                  <a:txBody>
                    <a:bodyPr/>
                    <a:lstStyle/>
                    <a:p>
                      <a:r>
                        <a:rPr lang="en-GB" dirty="0"/>
                        <a:t>Class</a:t>
                      </a:r>
                    </a:p>
                  </a:txBody>
                  <a:tcPr/>
                </a:tc>
                <a:tc>
                  <a:txBody>
                    <a:bodyPr/>
                    <a:lstStyle/>
                    <a:p>
                      <a:r>
                        <a:rPr lang="en-GB" dirty="0"/>
                        <a:t>Toilets</a:t>
                      </a:r>
                    </a:p>
                  </a:txBody>
                  <a:tcPr/>
                </a:tc>
                <a:extLst>
                  <a:ext uri="{0D108BD9-81ED-4DB2-BD59-A6C34878D82A}">
                    <a16:rowId xmlns:a16="http://schemas.microsoft.com/office/drawing/2014/main" val="763925414"/>
                  </a:ext>
                </a:extLst>
              </a:tr>
              <a:tr h="369044">
                <a:tc>
                  <a:txBody>
                    <a:bodyPr/>
                    <a:lstStyle/>
                    <a:p>
                      <a:r>
                        <a:rPr lang="en-GB" sz="1600" dirty="0"/>
                        <a:t>St Elizabeth</a:t>
                      </a:r>
                    </a:p>
                  </a:txBody>
                  <a:tcPr/>
                </a:tc>
                <a:tc>
                  <a:txBody>
                    <a:bodyPr/>
                    <a:lstStyle/>
                    <a:p>
                      <a:r>
                        <a:rPr lang="en-GB" sz="1600" dirty="0"/>
                        <a:t>Own toilets</a:t>
                      </a:r>
                    </a:p>
                  </a:txBody>
                  <a:tcPr/>
                </a:tc>
                <a:tc>
                  <a:txBody>
                    <a:bodyPr/>
                    <a:lstStyle/>
                    <a:p>
                      <a:r>
                        <a:rPr lang="en-GB" sz="1600" dirty="0"/>
                        <a:t>St </a:t>
                      </a:r>
                      <a:r>
                        <a:rPr lang="en-GB" sz="1600" dirty="0" err="1"/>
                        <a:t>Alphonsa</a:t>
                      </a:r>
                      <a:endParaRPr lang="en-GB" sz="1600" dirty="0"/>
                    </a:p>
                  </a:txBody>
                  <a:tcPr/>
                </a:tc>
                <a:tc>
                  <a:txBody>
                    <a:bodyPr/>
                    <a:lstStyle/>
                    <a:p>
                      <a:r>
                        <a:rPr lang="en-GB" sz="1600" dirty="0"/>
                        <a:t>Girls – Upstairs toilets</a:t>
                      </a:r>
                    </a:p>
                    <a:p>
                      <a:r>
                        <a:rPr lang="en-GB" sz="1600" dirty="0"/>
                        <a:t>Boys – Lower boys toilets</a:t>
                      </a:r>
                    </a:p>
                  </a:txBody>
                  <a:tcPr/>
                </a:tc>
                <a:extLst>
                  <a:ext uri="{0D108BD9-81ED-4DB2-BD59-A6C34878D82A}">
                    <a16:rowId xmlns:a16="http://schemas.microsoft.com/office/drawing/2014/main" val="3708761345"/>
                  </a:ext>
                </a:extLst>
              </a:tr>
              <a:tr h="330608">
                <a:tc>
                  <a:txBody>
                    <a:bodyPr/>
                    <a:lstStyle/>
                    <a:p>
                      <a:r>
                        <a:rPr lang="en-GB" sz="1600" dirty="0"/>
                        <a:t>St Martin / St Thomas</a:t>
                      </a:r>
                    </a:p>
                  </a:txBody>
                  <a:tcPr/>
                </a:tc>
                <a:tc>
                  <a:txBody>
                    <a:bodyPr/>
                    <a:lstStyle/>
                    <a:p>
                      <a:r>
                        <a:rPr lang="en-GB" sz="1600" dirty="0"/>
                        <a:t>Upper corridor toilets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St Cecilia / St John Paull II</a:t>
                      </a:r>
                    </a:p>
                  </a:txBody>
                  <a:tcPr/>
                </a:tc>
                <a:tc>
                  <a:txBody>
                    <a:bodyPr/>
                    <a:lstStyle/>
                    <a:p>
                      <a:r>
                        <a:rPr lang="en-GB" sz="1600" dirty="0"/>
                        <a:t>Mixed – Lower Girls toilets</a:t>
                      </a:r>
                    </a:p>
                  </a:txBody>
                  <a:tcPr/>
                </a:tc>
                <a:extLst>
                  <a:ext uri="{0D108BD9-81ED-4DB2-BD59-A6C34878D82A}">
                    <a16:rowId xmlns:a16="http://schemas.microsoft.com/office/drawing/2014/main" val="527421192"/>
                  </a:ext>
                </a:extLst>
              </a:tr>
              <a:tr h="3306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St Rose / St Therese</a:t>
                      </a:r>
                    </a:p>
                  </a:txBody>
                  <a:tcPr/>
                </a:tc>
                <a:tc>
                  <a:txBody>
                    <a:bodyPr/>
                    <a:lstStyle/>
                    <a:p>
                      <a:r>
                        <a:rPr lang="en-GB" sz="1600" dirty="0"/>
                        <a:t>Year 3 corridor toilets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St Andrew / St Patrick</a:t>
                      </a:r>
                    </a:p>
                  </a:txBody>
                  <a:tcPr/>
                </a:tc>
                <a:tc>
                  <a:txBody>
                    <a:bodyPr/>
                    <a:lstStyle/>
                    <a:p>
                      <a:r>
                        <a:rPr lang="en-GB" sz="1600" dirty="0"/>
                        <a:t>Infant toilets</a:t>
                      </a:r>
                    </a:p>
                  </a:txBody>
                  <a:tcPr/>
                </a:tc>
                <a:extLst>
                  <a:ext uri="{0D108BD9-81ED-4DB2-BD59-A6C34878D82A}">
                    <a16:rowId xmlns:a16="http://schemas.microsoft.com/office/drawing/2014/main" val="2284271094"/>
                  </a:ext>
                </a:extLst>
              </a:tr>
              <a:tr h="3306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Reception / Nursery</a:t>
                      </a:r>
                    </a:p>
                  </a:txBody>
                  <a:tcPr/>
                </a:tc>
                <a:tc>
                  <a:txBody>
                    <a:bodyPr/>
                    <a:lstStyle/>
                    <a:p>
                      <a:r>
                        <a:rPr lang="en-GB" sz="1600" dirty="0"/>
                        <a:t>Own toilets</a:t>
                      </a:r>
                    </a:p>
                  </a:txBody>
                  <a:tcPr/>
                </a:tc>
                <a:tc>
                  <a:txBody>
                    <a:bodyPr/>
                    <a:lstStyle/>
                    <a:p>
                      <a:endParaRPr lang="en-GB" sz="1600" dirty="0"/>
                    </a:p>
                  </a:txBody>
                  <a:tcPr/>
                </a:tc>
                <a:tc>
                  <a:txBody>
                    <a:bodyPr/>
                    <a:lstStyle/>
                    <a:p>
                      <a:endParaRPr lang="en-GB" sz="1600" dirty="0"/>
                    </a:p>
                  </a:txBody>
                  <a:tcPr/>
                </a:tc>
                <a:extLst>
                  <a:ext uri="{0D108BD9-81ED-4DB2-BD59-A6C34878D82A}">
                    <a16:rowId xmlns:a16="http://schemas.microsoft.com/office/drawing/2014/main" val="3230210656"/>
                  </a:ext>
                </a:extLst>
              </a:tr>
            </a:tbl>
          </a:graphicData>
        </a:graphic>
      </p:graphicFrame>
    </p:spTree>
    <p:extLst>
      <p:ext uri="{BB962C8B-B14F-4D97-AF65-F5344CB8AC3E}">
        <p14:creationId xmlns:p14="http://schemas.microsoft.com/office/powerpoint/2010/main" val="39209166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4206CEC-2F85-4607-9B6B-81C438EC5B7A}"/>
              </a:ext>
            </a:extLst>
          </p:cNvPr>
          <p:cNvGrpSpPr/>
          <p:nvPr/>
        </p:nvGrpSpPr>
        <p:grpSpPr>
          <a:xfrm>
            <a:off x="375946" y="240303"/>
            <a:ext cx="11816054" cy="5940088"/>
            <a:chOff x="187973" y="508750"/>
            <a:chExt cx="11816054" cy="5940088"/>
          </a:xfrm>
        </p:grpSpPr>
        <p:sp>
          <p:nvSpPr>
            <p:cNvPr id="3" name="Rectangle 2">
              <a:extLst>
                <a:ext uri="{FF2B5EF4-FFF2-40B4-BE49-F238E27FC236}">
                  <a16:creationId xmlns:a16="http://schemas.microsoft.com/office/drawing/2014/main" id="{9CAEBE25-045F-4944-B51D-0377179DB8B1}"/>
                </a:ext>
              </a:extLst>
            </p:cNvPr>
            <p:cNvSpPr>
              <a:spLocks noChangeArrowheads="1"/>
            </p:cNvSpPr>
            <p:nvPr/>
          </p:nvSpPr>
          <p:spPr bwMode="auto">
            <a:xfrm>
              <a:off x="187973" y="508750"/>
              <a:ext cx="11816054" cy="594008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Children’s equipment</a:t>
              </a:r>
              <a:r>
                <a:rPr kumimoji="0" lang="en-GB" altLang="en-US"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endParaRPr kumimoji="0" lang="en-GB"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To support school in staying as safe as possible there will be the following changes:</a:t>
              </a:r>
              <a:r>
                <a:rPr kumimoji="0" lang="en-GB" altLang="en-US"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endParaRPr kumimoji="0" lang="en-GB" altLang="en-US"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300000"/>
                </a:lnSpc>
                <a:spcBef>
                  <a:spcPct val="0"/>
                </a:spcBef>
                <a:spcAft>
                  <a:spcPct val="0"/>
                </a:spcAft>
                <a:buClrTx/>
                <a:buSzTx/>
                <a:buFontTx/>
                <a:buChar char="•"/>
                <a:tabLst/>
              </a:pPr>
              <a:r>
                <a:rPr kumimoji="0" lang="en-GB" altLang="en-US"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en-GB" altLang="en-US" sz="16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No</a:t>
              </a:r>
              <a:r>
                <a:rPr kumimoji="0" lang="en-GB" altLang="en-US"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pencil cases or toys are to be brought into school from home (equipment will be provided from each child at school in an individual pack) </a:t>
              </a:r>
              <a:endParaRPr lang="en-GB" altLang="en-US" sz="1600" dirty="0">
                <a:solidFill>
                  <a:srgbClr val="000000"/>
                </a:solidFill>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300000"/>
                </a:lnSpc>
                <a:spcBef>
                  <a:spcPct val="0"/>
                </a:spcBef>
                <a:spcAft>
                  <a:spcPct val="0"/>
                </a:spcAft>
                <a:buClrTx/>
                <a:buSzTx/>
                <a:buFontTx/>
                <a:buChar char="•"/>
                <a:tabLst/>
              </a:pPr>
              <a:r>
                <a:rPr kumimoji="0" lang="en-GB" altLang="en-US" sz="16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No</a:t>
              </a:r>
              <a:r>
                <a:rPr kumimoji="0" lang="en-GB" altLang="en-US"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rucksacks are to be brought to school  </a:t>
              </a:r>
              <a:endParaRPr lang="en-GB" altLang="en-US" sz="1600" dirty="0">
                <a:solidFill>
                  <a:srgbClr val="000000"/>
                </a:solidFill>
                <a:latin typeface="Verdana" panose="020B0604030504040204" pitchFamily="34" charset="0"/>
                <a:cs typeface="Calibri" panose="020F0502020204030204" pitchFamily="34" charset="0"/>
              </a:endParaRPr>
            </a:p>
            <a:p>
              <a:pPr marL="0" marR="0" lvl="0" indent="0" algn="l" defTabSz="914400" rtl="0" eaLnBrk="0" fontAlgn="base" latinLnBrk="0" hangingPunct="0">
                <a:lnSpc>
                  <a:spcPct val="300000"/>
                </a:lnSpc>
                <a:spcBef>
                  <a:spcPct val="0"/>
                </a:spcBef>
                <a:spcAft>
                  <a:spcPct val="0"/>
                </a:spcAft>
                <a:buClrTx/>
                <a:buSzTx/>
                <a:buFontTx/>
                <a:buChar char="•"/>
                <a:tabLst/>
              </a:pPr>
              <a:r>
                <a:rPr kumimoji="0" lang="en-GB" altLang="en-US"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P.E. kits must be in a small draw string bag clearly labelled with the child’s full name </a:t>
              </a:r>
              <a:endParaRPr kumimoji="0" lang="en-GB" altLang="en-US" sz="1600" b="0" i="0" u="none" strike="noStrike" cap="none" normalizeH="0" baseline="0" dirty="0">
                <a:ln>
                  <a:noFill/>
                </a:ln>
                <a:solidFill>
                  <a:srgbClr val="000000"/>
                </a:solidFill>
                <a:effectLst/>
                <a:latin typeface="Verdana" panose="020B0604030504040204" pitchFamily="34" charset="0"/>
                <a:cs typeface="Calibri" panose="020F0502020204030204" pitchFamily="34" charset="0"/>
              </a:endParaRPr>
            </a:p>
            <a:p>
              <a:pPr marL="0" marR="0" lvl="0" indent="0" algn="l" defTabSz="914400" rtl="0" eaLnBrk="0" fontAlgn="base" latinLnBrk="0" hangingPunct="0">
                <a:lnSpc>
                  <a:spcPct val="300000"/>
                </a:lnSpc>
                <a:spcBef>
                  <a:spcPct val="0"/>
                </a:spcBef>
                <a:spcAft>
                  <a:spcPct val="0"/>
                </a:spcAft>
                <a:buClrTx/>
                <a:buSzTx/>
                <a:buFontTx/>
                <a:buChar char="•"/>
                <a:tabLst/>
              </a:pPr>
              <a:r>
                <a:rPr kumimoji="0" lang="en-GB" altLang="en-US"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Small book bags for homework and reading books will be permitted </a:t>
              </a:r>
              <a:endParaRPr kumimoji="0" lang="en-GB" altLang="en-US"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300000"/>
                </a:lnSpc>
                <a:spcBef>
                  <a:spcPct val="0"/>
                </a:spcBef>
                <a:spcAft>
                  <a:spcPct val="0"/>
                </a:spcAft>
                <a:buClrTx/>
                <a:buSzTx/>
                <a:buFontTx/>
                <a:buChar char="•"/>
                <a:tabLst/>
              </a:pPr>
              <a:r>
                <a:rPr kumimoji="0" lang="en-GB" altLang="en-US"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If your child brings their own lunch this must be in a small lunch box clearly labelled, as these will be kept under their table during the day. </a:t>
              </a:r>
              <a:endParaRPr kumimoji="0" lang="en-GB" altLang="en-US"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300000"/>
                </a:lnSpc>
                <a:spcBef>
                  <a:spcPct val="0"/>
                </a:spcBef>
                <a:spcAft>
                  <a:spcPct val="0"/>
                </a:spcAft>
                <a:buClrTx/>
                <a:buSzTx/>
                <a:buFontTx/>
                <a:buChar char="•"/>
                <a:tabLst/>
              </a:pPr>
              <a:r>
                <a:rPr kumimoji="0" lang="en-GB" altLang="en-US"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A clearly labelled water bottle, which must be taken home and washed every day. </a:t>
              </a:r>
              <a:endParaRPr kumimoji="0" lang="en-GB" altLang="en-US"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300000"/>
                </a:lnSpc>
                <a:spcBef>
                  <a:spcPct val="0"/>
                </a:spcBef>
                <a:spcAft>
                  <a:spcPct val="0"/>
                </a:spcAft>
                <a:buClrTx/>
                <a:buSzTx/>
                <a:buFontTx/>
                <a:buChar char="•"/>
                <a:tabLst/>
              </a:pPr>
              <a:r>
                <a:rPr kumimoji="0" lang="en-GB" altLang="en-US" sz="16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Infant children must</a:t>
              </a:r>
              <a:r>
                <a:rPr kumimoji="0" lang="en-GB" altLang="en-US"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have a school dinner  - lunch boxes will not be allowed on site for Reception to Year 2 </a:t>
              </a:r>
              <a:endParaRPr kumimoji="0" lang="en-GB" altLang="en-US" sz="1600" b="0" i="0" u="none" strike="noStrike" cap="none" normalizeH="0" baseline="0" dirty="0">
                <a:ln>
                  <a:noFill/>
                </a:ln>
                <a:solidFill>
                  <a:srgbClr val="000000"/>
                </a:solidFill>
                <a:effectLst/>
                <a:latin typeface="Verdana" panose="020B060403050404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pic>
          <p:nvPicPr>
            <p:cNvPr id="4" name="Picture 2" descr="Shape">
              <a:extLst>
                <a:ext uri="{FF2B5EF4-FFF2-40B4-BE49-F238E27FC236}">
                  <a16:creationId xmlns:a16="http://schemas.microsoft.com/office/drawing/2014/main" id="{90F68A22-5DA6-4AE6-9DDF-4CED662DF5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81183" y="1726647"/>
              <a:ext cx="542925" cy="4381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Escribe Pencil Case">
              <a:extLst>
                <a:ext uri="{FF2B5EF4-FFF2-40B4-BE49-F238E27FC236}">
                  <a16:creationId xmlns:a16="http://schemas.microsoft.com/office/drawing/2014/main" id="{A0620550-D8C9-49D3-841B-63EBC90635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63200" y="1659972"/>
              <a:ext cx="685800" cy="5048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Shape">
              <a:extLst>
                <a:ext uri="{FF2B5EF4-FFF2-40B4-BE49-F238E27FC236}">
                  <a16:creationId xmlns:a16="http://schemas.microsoft.com/office/drawing/2014/main" id="{93E1EBB5-F4A1-4C0A-833E-C89072585D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2889" y="2101257"/>
              <a:ext cx="542925" cy="4381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Backpack Organization for Students with ADHD">
              <a:extLst>
                <a:ext uri="{FF2B5EF4-FFF2-40B4-BE49-F238E27FC236}">
                  <a16:creationId xmlns:a16="http://schemas.microsoft.com/office/drawing/2014/main" id="{4900F50B-F0C6-42B1-AE28-FF77627926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1516" y="1693310"/>
              <a:ext cx="1954571" cy="110257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Green tick checkmark icon Royalty Free Vector Image">
              <a:extLst>
                <a:ext uri="{FF2B5EF4-FFF2-40B4-BE49-F238E27FC236}">
                  <a16:creationId xmlns:a16="http://schemas.microsoft.com/office/drawing/2014/main" id="{9864B2AB-6273-4BA3-81BE-D85F711BE79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1007" y="3641083"/>
              <a:ext cx="304800" cy="3429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7" descr="Chocolate Brown Drawstring/Tote/Backpack/PE/Gym/Swim/School ...">
              <a:extLst>
                <a:ext uri="{FF2B5EF4-FFF2-40B4-BE49-F238E27FC236}">
                  <a16:creationId xmlns:a16="http://schemas.microsoft.com/office/drawing/2014/main" id="{5F1DD6B1-37D8-4CA9-9030-AD5D1210288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43407" y="2494269"/>
              <a:ext cx="984524" cy="98452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Green tick checkmark icon Royalty Free Vector Image">
              <a:extLst>
                <a:ext uri="{FF2B5EF4-FFF2-40B4-BE49-F238E27FC236}">
                  <a16:creationId xmlns:a16="http://schemas.microsoft.com/office/drawing/2014/main" id="{DA56A82E-D352-44BB-8253-D44D79B7536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98431" y="2874016"/>
              <a:ext cx="304800" cy="3429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9" descr="School Premium Book Bag | School Uniform Bookbag | School Wear United">
              <a:extLst>
                <a:ext uri="{FF2B5EF4-FFF2-40B4-BE49-F238E27FC236}">
                  <a16:creationId xmlns:a16="http://schemas.microsoft.com/office/drawing/2014/main" id="{42C213FF-0D76-4D8A-8FD9-A415BFCC580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9161" y="3307344"/>
              <a:ext cx="1010379" cy="101037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168054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E50294F-5A7B-42E0-9836-7FCEF3034BA5}"/>
              </a:ext>
            </a:extLst>
          </p:cNvPr>
          <p:cNvSpPr txBox="1"/>
          <p:nvPr/>
        </p:nvSpPr>
        <p:spPr>
          <a:xfrm>
            <a:off x="241532" y="304063"/>
            <a:ext cx="11817991" cy="3416320"/>
          </a:xfrm>
          <a:prstGeom prst="rect">
            <a:avLst/>
          </a:prstGeom>
          <a:noFill/>
        </p:spPr>
        <p:txBody>
          <a:bodyPr wrap="square">
            <a:spAutoFit/>
          </a:bodyPr>
          <a:lstStyle/>
          <a:p>
            <a:pPr algn="l" rtl="0" fontAlgn="base"/>
            <a:r>
              <a:rPr lang="en-GB" b="1" i="0" u="none" strike="noStrike" dirty="0">
                <a:solidFill>
                  <a:srgbClr val="000000"/>
                </a:solidFill>
                <a:effectLst/>
                <a:latin typeface="Calibri" panose="020F0502020204030204" pitchFamily="34" charset="0"/>
              </a:rPr>
              <a:t>Classroom Resources </a:t>
            </a:r>
            <a:r>
              <a:rPr lang="en-GB" b="0" i="0" dirty="0">
                <a:solidFill>
                  <a:srgbClr val="000000"/>
                </a:solidFill>
                <a:effectLst/>
                <a:latin typeface="Calibri" panose="020F0502020204030204" pitchFamily="34" charset="0"/>
              </a:rPr>
              <a:t>​</a:t>
            </a:r>
            <a:endParaRPr lang="en-GB" b="0" i="0" dirty="0">
              <a:solidFill>
                <a:srgbClr val="000000"/>
              </a:solidFill>
              <a:effectLst/>
              <a:latin typeface="Segoe UI" panose="020B0502040204020203" pitchFamily="34" charset="0"/>
            </a:endParaRPr>
          </a:p>
          <a:p>
            <a:pPr marL="268288" indent="-268288" algn="l" rtl="0" fontAlgn="base">
              <a:buFont typeface="Arial" panose="020B0604020202020204" pitchFamily="34" charset="0"/>
              <a:buChar char="•"/>
            </a:pPr>
            <a:r>
              <a:rPr lang="en-GB" b="0" i="0" u="none" strike="noStrike" dirty="0">
                <a:solidFill>
                  <a:srgbClr val="0070C0"/>
                </a:solidFill>
                <a:effectLst/>
                <a:latin typeface="Calibri" panose="020F0502020204030204" pitchFamily="34" charset="0"/>
              </a:rPr>
              <a:t>Each child will have a tray with their own stationary</a:t>
            </a:r>
            <a:r>
              <a:rPr lang="en-GB" dirty="0">
                <a:solidFill>
                  <a:srgbClr val="0070C0"/>
                </a:solidFill>
                <a:latin typeface="Calibri" panose="020F0502020204030204" pitchFamily="34" charset="0"/>
              </a:rPr>
              <a:t>.  This needs to be accounted for at the end of every session.</a:t>
            </a:r>
          </a:p>
          <a:p>
            <a:pPr marL="268288" indent="-268288" algn="l" rtl="0" fontAlgn="base">
              <a:buFont typeface="Arial" panose="020B0604020202020204" pitchFamily="34" charset="0"/>
              <a:buChar char="•"/>
            </a:pPr>
            <a:r>
              <a:rPr lang="en-GB" b="0" i="0" u="none" strike="noStrike" dirty="0">
                <a:solidFill>
                  <a:srgbClr val="0070C0"/>
                </a:solidFill>
                <a:effectLst/>
                <a:latin typeface="Calibri" panose="020F0502020204030204" pitchFamily="34" charset="0"/>
              </a:rPr>
              <a:t>Other equipment will be provided on an individual basis. If rotation is needed, (e.g. paint brushes)  it will be cleaned before being used by another child.</a:t>
            </a:r>
            <a:r>
              <a:rPr lang="en-GB" b="0" i="0" dirty="0">
                <a:solidFill>
                  <a:srgbClr val="000000"/>
                </a:solidFill>
                <a:effectLst/>
                <a:latin typeface="Calibri" panose="020F0502020204030204" pitchFamily="34" charset="0"/>
              </a:rPr>
              <a:t>​</a:t>
            </a:r>
            <a:endParaRPr lang="en-GB" b="0" i="0" dirty="0">
              <a:solidFill>
                <a:srgbClr val="000000"/>
              </a:solidFill>
              <a:effectLst/>
              <a:latin typeface="Arial" panose="020B0604020202020204" pitchFamily="34" charset="0"/>
            </a:endParaRPr>
          </a:p>
          <a:p>
            <a:pPr marL="268288" indent="-268288" algn="l" rtl="0" fontAlgn="base">
              <a:buFont typeface="Arial" panose="020B0604020202020204" pitchFamily="34" charset="0"/>
              <a:buChar char="•"/>
            </a:pPr>
            <a:r>
              <a:rPr lang="en-GB" b="0" i="0" u="none" strike="noStrike" dirty="0">
                <a:solidFill>
                  <a:srgbClr val="0070C0"/>
                </a:solidFill>
                <a:effectLst/>
                <a:latin typeface="Calibri" panose="020F0502020204030204" pitchFamily="34" charset="0"/>
              </a:rPr>
              <a:t>Reading/library books: Children will keep a reading books and a class library book in their trays</a:t>
            </a:r>
            <a:r>
              <a:rPr lang="en-GB" b="0" i="0" dirty="0">
                <a:solidFill>
                  <a:srgbClr val="000000"/>
                </a:solidFill>
                <a:effectLst/>
                <a:latin typeface="Calibri" panose="020F0502020204030204" pitchFamily="34" charset="0"/>
              </a:rPr>
              <a:t>​</a:t>
            </a:r>
            <a:endParaRPr lang="en-GB" b="0" i="0" dirty="0">
              <a:solidFill>
                <a:srgbClr val="000000"/>
              </a:solidFill>
              <a:effectLst/>
              <a:latin typeface="Arial" panose="020B0604020202020204" pitchFamily="34" charset="0"/>
            </a:endParaRPr>
          </a:p>
          <a:p>
            <a:pPr marL="268288" indent="-268288" algn="l" rtl="0" fontAlgn="base">
              <a:buFont typeface="Arial" panose="020B0604020202020204" pitchFamily="34" charset="0"/>
              <a:buChar char="•"/>
            </a:pPr>
            <a:r>
              <a:rPr lang="en-GB" b="0" i="0" u="none" strike="noStrike" dirty="0">
                <a:solidFill>
                  <a:srgbClr val="0070C0"/>
                </a:solidFill>
                <a:effectLst/>
                <a:latin typeface="Calibri" panose="020F0502020204030204" pitchFamily="34" charset="0"/>
              </a:rPr>
              <a:t>Change books once per week – returns to go into a box and not be touched for 72 hours</a:t>
            </a:r>
            <a:endParaRPr lang="en-GB" b="0" i="0" dirty="0">
              <a:solidFill>
                <a:srgbClr val="000000"/>
              </a:solidFill>
              <a:effectLst/>
              <a:latin typeface="Arial" panose="020B0604020202020204" pitchFamily="34" charset="0"/>
            </a:endParaRPr>
          </a:p>
          <a:p>
            <a:pPr marL="268288" indent="-268288" algn="l" rtl="0" fontAlgn="base">
              <a:buFont typeface="Arial" panose="020B0604020202020204" pitchFamily="34" charset="0"/>
              <a:buChar char="•"/>
            </a:pPr>
            <a:r>
              <a:rPr lang="en-GB" b="0" i="0" u="none" strike="noStrike" dirty="0">
                <a:solidFill>
                  <a:srgbClr val="0070C0"/>
                </a:solidFill>
                <a:effectLst/>
                <a:latin typeface="Calibri" panose="020F0502020204030204" pitchFamily="34" charset="0"/>
              </a:rPr>
              <a:t>Coats will be kept on the back of chairs for Y3 to Y6 to avoid cloakroom congestion</a:t>
            </a:r>
            <a:r>
              <a:rPr lang="en-GB" b="0" i="0" dirty="0">
                <a:solidFill>
                  <a:srgbClr val="000000"/>
                </a:solidFill>
                <a:effectLst/>
                <a:latin typeface="Calibri" panose="020F0502020204030204" pitchFamily="34" charset="0"/>
              </a:rPr>
              <a:t>​. Children in younger classes to use </a:t>
            </a:r>
          </a:p>
          <a:p>
            <a:pPr marL="268288" indent="-268288" algn="l" rtl="0" fontAlgn="base"/>
            <a:r>
              <a:rPr lang="en-GB" b="0" i="0" dirty="0">
                <a:solidFill>
                  <a:srgbClr val="000000"/>
                </a:solidFill>
                <a:effectLst/>
                <a:latin typeface="Calibri" panose="020F0502020204030204" pitchFamily="34" charset="0"/>
              </a:rPr>
              <a:t>                                                                                                                                                         cloakrooms  - more spaced out.</a:t>
            </a:r>
            <a:endParaRPr lang="en-GB" b="0" i="0" dirty="0">
              <a:solidFill>
                <a:srgbClr val="000000"/>
              </a:solidFill>
              <a:effectLst/>
              <a:latin typeface="Arial" panose="020B0604020202020204" pitchFamily="34" charset="0"/>
            </a:endParaRPr>
          </a:p>
          <a:p>
            <a:pPr marL="268288" indent="-268288" algn="l" rtl="0" fontAlgn="base">
              <a:buFont typeface="Arial" panose="020B0604020202020204" pitchFamily="34" charset="0"/>
              <a:buChar char="•"/>
            </a:pPr>
            <a:r>
              <a:rPr lang="en-GB" b="0" i="0" u="none" strike="noStrike" dirty="0">
                <a:solidFill>
                  <a:srgbClr val="0070C0"/>
                </a:solidFill>
                <a:effectLst/>
                <a:latin typeface="Calibri" panose="020F0502020204030204" pitchFamily="34" charset="0"/>
              </a:rPr>
              <a:t>Children may bring a clear plastic bottle of water each day but this must be labelled with name and washed in boiled water at home before it comes in the following day.</a:t>
            </a:r>
          </a:p>
          <a:p>
            <a:pPr marL="268288" indent="-268288" algn="l" rtl="0" fontAlgn="base">
              <a:buFont typeface="Arial" panose="020B0604020202020204" pitchFamily="34" charset="0"/>
              <a:buChar char="•"/>
            </a:pPr>
            <a:r>
              <a:rPr lang="en-GB" dirty="0">
                <a:solidFill>
                  <a:srgbClr val="0070C0"/>
                </a:solidFill>
                <a:latin typeface="Calibri" panose="020F0502020204030204" pitchFamily="34" charset="0"/>
              </a:rPr>
              <a:t>Book corners with soft furnishings should not be used at the moment.</a:t>
            </a:r>
          </a:p>
          <a:p>
            <a:pPr marL="268288" indent="-268288" algn="l" rtl="0" fontAlgn="base">
              <a:buFont typeface="Arial" panose="020B0604020202020204" pitchFamily="34" charset="0"/>
              <a:buChar char="•"/>
            </a:pPr>
            <a:r>
              <a:rPr lang="en-GB" b="0" i="0" dirty="0">
                <a:solidFill>
                  <a:srgbClr val="0070C0"/>
                </a:solidFill>
                <a:effectLst/>
                <a:latin typeface="Calibri" panose="020F0502020204030204" pitchFamily="34" charset="0"/>
              </a:rPr>
              <a:t>Think </a:t>
            </a:r>
            <a:r>
              <a:rPr lang="en-GB" dirty="0">
                <a:solidFill>
                  <a:srgbClr val="0070C0"/>
                </a:solidFill>
                <a:latin typeface="Calibri" panose="020F0502020204030204" pitchFamily="34" charset="0"/>
              </a:rPr>
              <a:t>carefully about how the children’s books are handed and collected in for each lesson.</a:t>
            </a:r>
          </a:p>
        </p:txBody>
      </p:sp>
      <p:sp>
        <p:nvSpPr>
          <p:cNvPr id="5" name="TextBox 4">
            <a:extLst>
              <a:ext uri="{FF2B5EF4-FFF2-40B4-BE49-F238E27FC236}">
                <a16:creationId xmlns:a16="http://schemas.microsoft.com/office/drawing/2014/main" id="{5F982A0E-5F57-4F14-B323-05F75500EC90}"/>
              </a:ext>
            </a:extLst>
          </p:cNvPr>
          <p:cNvSpPr txBox="1"/>
          <p:nvPr/>
        </p:nvSpPr>
        <p:spPr>
          <a:xfrm>
            <a:off x="241532" y="3921117"/>
            <a:ext cx="11708935" cy="1754326"/>
          </a:xfrm>
          <a:prstGeom prst="rect">
            <a:avLst/>
          </a:prstGeom>
          <a:noFill/>
        </p:spPr>
        <p:txBody>
          <a:bodyPr wrap="square">
            <a:spAutoFit/>
          </a:bodyPr>
          <a:lstStyle/>
          <a:p>
            <a:pPr algn="l" rtl="0" fontAlgn="base"/>
            <a:r>
              <a:rPr lang="en-GB" b="1" i="0" u="none" strike="noStrike" dirty="0">
                <a:solidFill>
                  <a:srgbClr val="000000"/>
                </a:solidFill>
                <a:effectLst/>
                <a:latin typeface="Calibri" panose="020F0502020204030204" pitchFamily="34" charset="0"/>
              </a:rPr>
              <a:t>Staff movement around class.</a:t>
            </a:r>
          </a:p>
          <a:p>
            <a:pPr marL="285750" indent="-285750" algn="l" rtl="0" fontAlgn="base">
              <a:buFont typeface="Arial" panose="020B0604020202020204" pitchFamily="34" charset="0"/>
              <a:buChar char="•"/>
            </a:pPr>
            <a:r>
              <a:rPr lang="en-GB" dirty="0" err="1">
                <a:solidFill>
                  <a:srgbClr val="0070C0"/>
                </a:solidFill>
                <a:latin typeface="Calibri" panose="020F0502020204030204" pitchFamily="34" charset="0"/>
              </a:rPr>
              <a:t>Gui</a:t>
            </a:r>
            <a:r>
              <a:rPr lang="en-GB" i="0" dirty="0">
                <a:solidFill>
                  <a:srgbClr val="0070C0"/>
                </a:solidFill>
                <a:effectLst/>
                <a:latin typeface="Calibri" panose="020F0502020204030204" pitchFamily="34" charset="0"/>
              </a:rPr>
              <a:t>​dance suggests that you reduce movement around the classroom but that it is okay for teachers and teaching assistants to work with children but that this is limited to 15mins at a time.</a:t>
            </a:r>
          </a:p>
          <a:p>
            <a:pPr marL="285750" indent="-285750" algn="l" rtl="0" fontAlgn="base">
              <a:buFont typeface="Arial" panose="020B0604020202020204" pitchFamily="34" charset="0"/>
              <a:buChar char="•"/>
            </a:pPr>
            <a:r>
              <a:rPr lang="en-GB" dirty="0">
                <a:solidFill>
                  <a:srgbClr val="0070C0"/>
                </a:solidFill>
                <a:latin typeface="Calibri" panose="020F0502020204030204" pitchFamily="34" charset="0"/>
              </a:rPr>
              <a:t>Staff who cover classes or who work between rooms should always wash their hands or use hand gel between classrooms.  It may also be worth having your own set of pens etc. in each room.</a:t>
            </a:r>
          </a:p>
          <a:p>
            <a:pPr marL="285750" indent="-285750" algn="l" rtl="0" fontAlgn="base">
              <a:buFont typeface="Arial" panose="020B0604020202020204" pitchFamily="34" charset="0"/>
              <a:buChar char="•"/>
            </a:pPr>
            <a:endParaRPr lang="en-GB" dirty="0">
              <a:solidFill>
                <a:srgbClr val="0070C0"/>
              </a:solidFill>
              <a:latin typeface="Calibri" panose="020F0502020204030204" pitchFamily="34" charset="0"/>
            </a:endParaRPr>
          </a:p>
        </p:txBody>
      </p:sp>
    </p:spTree>
    <p:extLst>
      <p:ext uri="{BB962C8B-B14F-4D97-AF65-F5344CB8AC3E}">
        <p14:creationId xmlns:p14="http://schemas.microsoft.com/office/powerpoint/2010/main" val="1805013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F0472F1-614F-4318-AEAB-0E1FFE77C838}"/>
              </a:ext>
            </a:extLst>
          </p:cNvPr>
          <p:cNvSpPr/>
          <p:nvPr/>
        </p:nvSpPr>
        <p:spPr>
          <a:xfrm>
            <a:off x="209725" y="151287"/>
            <a:ext cx="11760525" cy="2585323"/>
          </a:xfrm>
          <a:prstGeom prst="rect">
            <a:avLst/>
          </a:prstGeom>
        </p:spPr>
        <p:txBody>
          <a:bodyPr wrap="square" anchor="t">
            <a:spAutoFit/>
          </a:bodyPr>
          <a:lstStyle/>
          <a:p>
            <a:pPr fontAlgn="base">
              <a:spcAft>
                <a:spcPts val="0"/>
              </a:spcAft>
            </a:pPr>
            <a:r>
              <a:rPr lang="en-GB" sz="2200" b="1" dirty="0">
                <a:solidFill>
                  <a:srgbClr val="0070C0"/>
                </a:solidFill>
                <a:latin typeface="Calibri"/>
                <a:ea typeface="Times New Roman" panose="02020603050405020304" pitchFamily="18" charset="0"/>
                <a:cs typeface="Calibri"/>
              </a:rPr>
              <a:t>Lunchtime </a:t>
            </a:r>
            <a:endParaRPr lang="en-GB" sz="2200" dirty="0">
              <a:solidFill>
                <a:srgbClr val="0070C0"/>
              </a:solidFill>
              <a:latin typeface="Calibri"/>
              <a:ea typeface="Times New Roman" panose="02020603050405020304" pitchFamily="18" charset="0"/>
              <a:cs typeface="Calibri"/>
            </a:endParaRPr>
          </a:p>
          <a:p>
            <a:pPr fontAlgn="base"/>
            <a:r>
              <a:rPr lang="en-GB" sz="2000" dirty="0">
                <a:solidFill>
                  <a:srgbClr val="0070C0"/>
                </a:solidFill>
                <a:latin typeface="Calibri"/>
                <a:ea typeface="Times New Roman" panose="02020603050405020304" pitchFamily="18" charset="0"/>
                <a:cs typeface="Calibri"/>
              </a:rPr>
              <a:t>Knives and forks will be set out on tables by a key lunchtime supervisor who will supervise their own group and will not mix across groups. Cups of water will be pre-filled ready for the children. Teachers and teaching assistants will stay with their class until they have all collected their meals. The children will go straight to their allocated tables and ‘bubbles’ will not be mixed. Children will be called a table at time to choose their meal.  </a:t>
            </a:r>
            <a:r>
              <a:rPr lang="en-GB" sz="2000" dirty="0">
                <a:solidFill>
                  <a:srgbClr val="0070C0"/>
                </a:solidFill>
                <a:highlight>
                  <a:srgbClr val="FFFF00"/>
                </a:highlight>
                <a:latin typeface="Calibri"/>
                <a:ea typeface="Times New Roman" panose="02020603050405020304" pitchFamily="18" charset="0"/>
                <a:cs typeface="Calibri"/>
              </a:rPr>
              <a:t>Children will leave their trays on the table and these will be cleared by their named LTS.</a:t>
            </a:r>
          </a:p>
          <a:p>
            <a:pPr fontAlgn="base">
              <a:spcAft>
                <a:spcPts val="0"/>
              </a:spcAft>
            </a:pPr>
            <a:r>
              <a:rPr lang="en-GB" sz="2000" dirty="0">
                <a:solidFill>
                  <a:srgbClr val="0070C0"/>
                </a:solidFill>
                <a:latin typeface="Calibri"/>
                <a:ea typeface="Times New Roman" panose="02020603050405020304" pitchFamily="18" charset="0"/>
                <a:cs typeface="Calibri"/>
              </a:rPr>
              <a:t>Classes will enter the dining hall through the corridors and exit through the infant playground door which will be wedged open and monitored by a lunchtime supervisor.  </a:t>
            </a:r>
            <a:endParaRPr lang="en-GB" sz="2000" dirty="0">
              <a:solidFill>
                <a:srgbClr val="0070C0"/>
              </a:solidFill>
              <a:latin typeface="Calibri" panose="020F0502020204030204" pitchFamily="34" charset="0"/>
              <a:ea typeface="Times New Roman" panose="02020603050405020304" pitchFamily="18" charset="0"/>
            </a:endParaRPr>
          </a:p>
        </p:txBody>
      </p:sp>
      <p:graphicFrame>
        <p:nvGraphicFramePr>
          <p:cNvPr id="4" name="Table 3">
            <a:extLst>
              <a:ext uri="{FF2B5EF4-FFF2-40B4-BE49-F238E27FC236}">
                <a16:creationId xmlns:a16="http://schemas.microsoft.com/office/drawing/2014/main" id="{ACD99C11-FA0B-4ECB-A690-846CFC90605F}"/>
              </a:ext>
            </a:extLst>
          </p:cNvPr>
          <p:cNvGraphicFramePr>
            <a:graphicFrameLocks noGrp="1"/>
          </p:cNvGraphicFramePr>
          <p:nvPr>
            <p:extLst>
              <p:ext uri="{D42A27DB-BD31-4B8C-83A1-F6EECF244321}">
                <p14:modId xmlns:p14="http://schemas.microsoft.com/office/powerpoint/2010/main" val="1388646353"/>
              </p:ext>
            </p:extLst>
          </p:nvPr>
        </p:nvGraphicFramePr>
        <p:xfrm>
          <a:off x="327171" y="2736610"/>
          <a:ext cx="11249636" cy="2286000"/>
        </p:xfrm>
        <a:graphic>
          <a:graphicData uri="http://schemas.openxmlformats.org/drawingml/2006/table">
            <a:tbl>
              <a:tblPr firstRow="1" bandRow="1">
                <a:tableStyleId>{5C22544A-7EE6-4342-B048-85BDC9FD1C3A}</a:tableStyleId>
              </a:tblPr>
              <a:tblGrid>
                <a:gridCol w="2173896">
                  <a:extLst>
                    <a:ext uri="{9D8B030D-6E8A-4147-A177-3AD203B41FA5}">
                      <a16:colId xmlns:a16="http://schemas.microsoft.com/office/drawing/2014/main" val="2789558472"/>
                    </a:ext>
                  </a:extLst>
                </a:gridCol>
                <a:gridCol w="5109943">
                  <a:extLst>
                    <a:ext uri="{9D8B030D-6E8A-4147-A177-3AD203B41FA5}">
                      <a16:colId xmlns:a16="http://schemas.microsoft.com/office/drawing/2014/main" val="1728372533"/>
                    </a:ext>
                  </a:extLst>
                </a:gridCol>
                <a:gridCol w="3965797">
                  <a:extLst>
                    <a:ext uri="{9D8B030D-6E8A-4147-A177-3AD203B41FA5}">
                      <a16:colId xmlns:a16="http://schemas.microsoft.com/office/drawing/2014/main" val="2106917089"/>
                    </a:ext>
                  </a:extLst>
                </a:gridCol>
              </a:tblGrid>
              <a:tr h="360663">
                <a:tc>
                  <a:txBody>
                    <a:bodyPr/>
                    <a:lstStyle/>
                    <a:p>
                      <a:r>
                        <a:rPr lang="en-GB" dirty="0"/>
                        <a:t>Class</a:t>
                      </a:r>
                    </a:p>
                  </a:txBody>
                  <a:tcPr/>
                </a:tc>
                <a:tc>
                  <a:txBody>
                    <a:bodyPr/>
                    <a:lstStyle/>
                    <a:p>
                      <a:r>
                        <a:rPr lang="en-GB" dirty="0"/>
                        <a:t>Time</a:t>
                      </a:r>
                    </a:p>
                  </a:txBody>
                  <a:tcPr/>
                </a:tc>
                <a:tc>
                  <a:txBody>
                    <a:bodyPr/>
                    <a:lstStyle/>
                    <a:p>
                      <a:endParaRPr lang="en-GB" dirty="0"/>
                    </a:p>
                  </a:txBody>
                  <a:tcPr/>
                </a:tc>
                <a:extLst>
                  <a:ext uri="{0D108BD9-81ED-4DB2-BD59-A6C34878D82A}">
                    <a16:rowId xmlns:a16="http://schemas.microsoft.com/office/drawing/2014/main" val="763925414"/>
                  </a:ext>
                </a:extLst>
              </a:tr>
              <a:tr h="3690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Reception / Nursery</a:t>
                      </a:r>
                    </a:p>
                  </a:txBody>
                  <a:tcPr/>
                </a:tc>
                <a:tc>
                  <a:txBody>
                    <a:bodyPr/>
                    <a:lstStyle/>
                    <a:p>
                      <a:r>
                        <a:rPr lang="en-GB" sz="1600" dirty="0"/>
                        <a:t>12:00 (earlier for a while)</a:t>
                      </a:r>
                    </a:p>
                  </a:txBody>
                  <a:tcPr/>
                </a:tc>
                <a:tc>
                  <a:txBody>
                    <a:bodyPr/>
                    <a:lstStyle/>
                    <a:p>
                      <a:r>
                        <a:rPr lang="en-GB" sz="1600" dirty="0"/>
                        <a:t>Staff to stay until 12:15pm.  Collect children at 1:00pm</a:t>
                      </a:r>
                    </a:p>
                  </a:txBody>
                  <a:tcPr/>
                </a:tc>
                <a:extLst>
                  <a:ext uri="{0D108BD9-81ED-4DB2-BD59-A6C34878D82A}">
                    <a16:rowId xmlns:a16="http://schemas.microsoft.com/office/drawing/2014/main" val="3708761345"/>
                  </a:ext>
                </a:extLst>
              </a:tr>
              <a:tr h="330608">
                <a:tc>
                  <a:txBody>
                    <a:bodyPr/>
                    <a:lstStyle/>
                    <a:p>
                      <a:r>
                        <a:rPr lang="en-GB" sz="1600" dirty="0"/>
                        <a:t>Lower Juniors</a:t>
                      </a:r>
                    </a:p>
                  </a:txBody>
                  <a:tcPr/>
                </a:tc>
                <a:tc>
                  <a:txBody>
                    <a:bodyPr/>
                    <a:lstStyle/>
                    <a:p>
                      <a:r>
                        <a:rPr lang="en-GB" sz="1600" dirty="0"/>
                        <a:t>12:15 (maybe in 5 minute intervals from 12:10 – 12:20</a:t>
                      </a:r>
                    </a:p>
                  </a:txBody>
                  <a:tcPr/>
                </a:tc>
                <a:tc>
                  <a:txBody>
                    <a:bodyPr/>
                    <a:lstStyle/>
                    <a:p>
                      <a:r>
                        <a:rPr lang="en-GB" sz="1600" dirty="0"/>
                        <a:t>Collect children at 1:00pm</a:t>
                      </a:r>
                    </a:p>
                  </a:txBody>
                  <a:tcPr/>
                </a:tc>
                <a:extLst>
                  <a:ext uri="{0D108BD9-81ED-4DB2-BD59-A6C34878D82A}">
                    <a16:rowId xmlns:a16="http://schemas.microsoft.com/office/drawing/2014/main" val="527421192"/>
                  </a:ext>
                </a:extLst>
              </a:tr>
              <a:tr h="3306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Year 2</a:t>
                      </a:r>
                    </a:p>
                  </a:txBody>
                  <a:tcPr/>
                </a:tc>
                <a:tc>
                  <a:txBody>
                    <a:bodyPr/>
                    <a:lstStyle/>
                    <a:p>
                      <a:r>
                        <a:rPr lang="en-GB" sz="1600" dirty="0"/>
                        <a:t>12:25pm</a:t>
                      </a:r>
                    </a:p>
                  </a:txBody>
                  <a:tcPr/>
                </a:tc>
                <a:tc>
                  <a:txBody>
                    <a:bodyPr/>
                    <a:lstStyle/>
                    <a:p>
                      <a:r>
                        <a:rPr lang="en-GB" sz="1600" dirty="0"/>
                        <a:t>Collect children at 1:10pm</a:t>
                      </a:r>
                    </a:p>
                  </a:txBody>
                  <a:tcPr/>
                </a:tc>
                <a:extLst>
                  <a:ext uri="{0D108BD9-81ED-4DB2-BD59-A6C34878D82A}">
                    <a16:rowId xmlns:a16="http://schemas.microsoft.com/office/drawing/2014/main" val="2284271094"/>
                  </a:ext>
                </a:extLst>
              </a:tr>
              <a:tr h="3306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St Andrew / St Patrick</a:t>
                      </a:r>
                    </a:p>
                  </a:txBody>
                  <a:tcPr/>
                </a:tc>
                <a:tc>
                  <a:txBody>
                    <a:bodyPr/>
                    <a:lstStyle/>
                    <a:p>
                      <a:r>
                        <a:rPr lang="en-GB" sz="1600" dirty="0"/>
                        <a:t>12:30pm</a:t>
                      </a:r>
                    </a:p>
                  </a:txBody>
                  <a:tcPr/>
                </a:tc>
                <a:tc>
                  <a:txBody>
                    <a:bodyPr/>
                    <a:lstStyle/>
                    <a:p>
                      <a:r>
                        <a:rPr lang="en-GB" sz="1600" dirty="0"/>
                        <a:t>Collect children at 1:15pm</a:t>
                      </a:r>
                    </a:p>
                  </a:txBody>
                  <a:tcPr/>
                </a:tc>
                <a:extLst>
                  <a:ext uri="{0D108BD9-81ED-4DB2-BD59-A6C34878D82A}">
                    <a16:rowId xmlns:a16="http://schemas.microsoft.com/office/drawing/2014/main" val="3230210656"/>
                  </a:ext>
                </a:extLst>
              </a:tr>
              <a:tr h="3306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Year 5 and 6</a:t>
                      </a:r>
                    </a:p>
                  </a:txBody>
                  <a:tcPr/>
                </a:tc>
                <a:tc>
                  <a:txBody>
                    <a:bodyPr/>
                    <a:lstStyle/>
                    <a:p>
                      <a:r>
                        <a:rPr lang="en-GB" sz="1600" dirty="0"/>
                        <a:t>12:40pm</a:t>
                      </a:r>
                    </a:p>
                  </a:txBody>
                  <a:tcPr/>
                </a:tc>
                <a:tc>
                  <a:txBody>
                    <a:bodyPr/>
                    <a:lstStyle/>
                    <a:p>
                      <a:r>
                        <a:rPr lang="en-GB" sz="1600" dirty="0"/>
                        <a:t>Collect children at 1:25pm</a:t>
                      </a:r>
                    </a:p>
                  </a:txBody>
                  <a:tcPr/>
                </a:tc>
                <a:extLst>
                  <a:ext uri="{0D108BD9-81ED-4DB2-BD59-A6C34878D82A}">
                    <a16:rowId xmlns:a16="http://schemas.microsoft.com/office/drawing/2014/main" val="1584116926"/>
                  </a:ext>
                </a:extLst>
              </a:tr>
            </a:tbl>
          </a:graphicData>
        </a:graphic>
      </p:graphicFrame>
      <p:sp>
        <p:nvSpPr>
          <p:cNvPr id="5" name="TextBox 4">
            <a:extLst>
              <a:ext uri="{FF2B5EF4-FFF2-40B4-BE49-F238E27FC236}">
                <a16:creationId xmlns:a16="http://schemas.microsoft.com/office/drawing/2014/main" id="{699D30B9-A031-4CC2-8F68-70EF5B9CA480}"/>
              </a:ext>
            </a:extLst>
          </p:cNvPr>
          <p:cNvSpPr txBox="1"/>
          <p:nvPr/>
        </p:nvSpPr>
        <p:spPr>
          <a:xfrm>
            <a:off x="209725" y="5022610"/>
            <a:ext cx="11760524" cy="646331"/>
          </a:xfrm>
          <a:prstGeom prst="rect">
            <a:avLst/>
          </a:prstGeom>
          <a:noFill/>
        </p:spPr>
        <p:txBody>
          <a:bodyPr wrap="square" rtlCol="0">
            <a:spAutoFit/>
          </a:bodyPr>
          <a:lstStyle/>
          <a:p>
            <a:r>
              <a:rPr lang="en-GB" dirty="0"/>
              <a:t>These arrangements and timings may need some alterations after we have tried them in reality with the children.</a:t>
            </a:r>
          </a:p>
          <a:p>
            <a:r>
              <a:rPr lang="en-GB" dirty="0"/>
              <a:t>Infant children will in general not be eating packed lunches.  Junior children will bring their own packed lunch box to the hall.</a:t>
            </a:r>
          </a:p>
        </p:txBody>
      </p:sp>
    </p:spTree>
    <p:extLst>
      <p:ext uri="{BB962C8B-B14F-4D97-AF65-F5344CB8AC3E}">
        <p14:creationId xmlns:p14="http://schemas.microsoft.com/office/powerpoint/2010/main" val="25988572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9C8A1D5-DA80-4499-BAF1-B8CDC12A3A8B}"/>
              </a:ext>
            </a:extLst>
          </p:cNvPr>
          <p:cNvSpPr/>
          <p:nvPr/>
        </p:nvSpPr>
        <p:spPr>
          <a:xfrm>
            <a:off x="224925" y="69273"/>
            <a:ext cx="11804887" cy="5940088"/>
          </a:xfrm>
          <a:prstGeom prst="rect">
            <a:avLst/>
          </a:prstGeom>
        </p:spPr>
        <p:txBody>
          <a:bodyPr wrap="square" anchor="t">
            <a:spAutoFit/>
          </a:bodyPr>
          <a:lstStyle/>
          <a:p>
            <a:pPr>
              <a:spcAft>
                <a:spcPts val="0"/>
              </a:spcAft>
            </a:pPr>
            <a:r>
              <a:rPr lang="en-GB" sz="2000" b="1" dirty="0">
                <a:ea typeface="Calibri" panose="020F0502020204030204" pitchFamily="34" charset="0"/>
              </a:rPr>
              <a:t>Illness</a:t>
            </a:r>
            <a:endParaRPr lang="en-GB" sz="2000" dirty="0">
              <a:ea typeface="Calibri" panose="020F0502020204030204" pitchFamily="34" charset="0"/>
            </a:endParaRPr>
          </a:p>
          <a:p>
            <a:pPr>
              <a:spcAft>
                <a:spcPts val="0"/>
              </a:spcAft>
            </a:pPr>
            <a:r>
              <a:rPr lang="en-GB" sz="2000" dirty="0">
                <a:solidFill>
                  <a:srgbClr val="0070C0"/>
                </a:solidFill>
                <a:ea typeface="Calibri" panose="020F0502020204030204" pitchFamily="34" charset="0"/>
              </a:rPr>
              <a:t>Children or staff who show symptoms of any illness </a:t>
            </a:r>
            <a:r>
              <a:rPr lang="en-GB" sz="2000" b="1" i="1" u="sng" dirty="0">
                <a:solidFill>
                  <a:srgbClr val="0070C0"/>
                </a:solidFill>
                <a:ea typeface="Calibri" panose="020F0502020204030204" pitchFamily="34" charset="0"/>
              </a:rPr>
              <a:t>must not</a:t>
            </a:r>
            <a:r>
              <a:rPr lang="en-GB" sz="2000" dirty="0">
                <a:solidFill>
                  <a:srgbClr val="0070C0"/>
                </a:solidFill>
                <a:ea typeface="Calibri" panose="020F0502020204030204" pitchFamily="34" charset="0"/>
              </a:rPr>
              <a:t> come to school. If any member of the family has symptoms of the </a:t>
            </a:r>
            <a:r>
              <a:rPr lang="en-GB" sz="2000" dirty="0" err="1">
                <a:solidFill>
                  <a:srgbClr val="0070C0"/>
                </a:solidFill>
                <a:ea typeface="Calibri" panose="020F0502020204030204" pitchFamily="34" charset="0"/>
              </a:rPr>
              <a:t>Covid</a:t>
            </a:r>
            <a:r>
              <a:rPr lang="en-GB" sz="2000" dirty="0">
                <a:solidFill>
                  <a:srgbClr val="0070C0"/>
                </a:solidFill>
                <a:ea typeface="Calibri" panose="020F0502020204030204" pitchFamily="34" charset="0"/>
              </a:rPr>
              <a:t> 19 virus, the children should </a:t>
            </a:r>
            <a:r>
              <a:rPr lang="en-GB" sz="2000" b="1" i="1" u="sng" dirty="0">
                <a:solidFill>
                  <a:srgbClr val="0070C0"/>
                </a:solidFill>
                <a:ea typeface="Calibri" panose="020F0502020204030204" pitchFamily="34" charset="0"/>
              </a:rPr>
              <a:t>stay at home</a:t>
            </a:r>
            <a:r>
              <a:rPr lang="en-GB" sz="2000" dirty="0">
                <a:solidFill>
                  <a:srgbClr val="0070C0"/>
                </a:solidFill>
                <a:ea typeface="Calibri" panose="020F0502020204030204" pitchFamily="34" charset="0"/>
              </a:rPr>
              <a:t> for 14 days. </a:t>
            </a:r>
          </a:p>
          <a:p>
            <a:pPr>
              <a:spcAft>
                <a:spcPts val="0"/>
              </a:spcAft>
            </a:pPr>
            <a:endParaRPr lang="en-GB" sz="1000" dirty="0">
              <a:solidFill>
                <a:srgbClr val="0070C0"/>
              </a:solidFill>
              <a:ea typeface="Calibri" panose="020F0502020204030204" pitchFamily="34" charset="0"/>
              <a:cs typeface="Calibri"/>
            </a:endParaRPr>
          </a:p>
          <a:p>
            <a:pPr>
              <a:spcAft>
                <a:spcPts val="0"/>
              </a:spcAft>
            </a:pPr>
            <a:r>
              <a:rPr lang="en-GB" sz="2000" dirty="0">
                <a:solidFill>
                  <a:srgbClr val="0070C0"/>
                </a:solidFill>
                <a:ea typeface="Calibri" panose="020F0502020204030204" pitchFamily="34" charset="0"/>
              </a:rPr>
              <a:t>If any child becomes ill whilst in school they will be looked after in isolation until the parent comes to collect them. Parents should seek a test by ringing </a:t>
            </a:r>
            <a:r>
              <a:rPr lang="en-GB" sz="2000" dirty="0">
                <a:solidFill>
                  <a:srgbClr val="0070C0"/>
                </a:solidFill>
                <a:highlight>
                  <a:srgbClr val="FFFF00"/>
                </a:highlight>
                <a:ea typeface="Calibri" panose="020F0502020204030204" pitchFamily="34" charset="0"/>
              </a:rPr>
              <a:t>119</a:t>
            </a:r>
            <a:r>
              <a:rPr lang="en-GB" sz="2000" dirty="0">
                <a:solidFill>
                  <a:srgbClr val="0070C0"/>
                </a:solidFill>
                <a:ea typeface="Calibri" panose="020F0502020204030204" pitchFamily="34" charset="0"/>
              </a:rPr>
              <a:t>. If it is thought the child has the </a:t>
            </a:r>
            <a:r>
              <a:rPr lang="en-GB" sz="2000" dirty="0" err="1">
                <a:solidFill>
                  <a:srgbClr val="0070C0"/>
                </a:solidFill>
                <a:ea typeface="Calibri" panose="020F0502020204030204" pitchFamily="34" charset="0"/>
              </a:rPr>
              <a:t>Covid</a:t>
            </a:r>
            <a:r>
              <a:rPr lang="en-GB" sz="2000" dirty="0">
                <a:solidFill>
                  <a:srgbClr val="0070C0"/>
                </a:solidFill>
                <a:ea typeface="Calibri" panose="020F0502020204030204" pitchFamily="34" charset="0"/>
              </a:rPr>
              <a:t> 19 virus, all children and staff in the class will be advised to isolate at home for 14 days.</a:t>
            </a:r>
            <a:endParaRPr lang="en-GB" sz="2000" dirty="0">
              <a:solidFill>
                <a:srgbClr val="0070C0"/>
              </a:solidFill>
              <a:ea typeface="Calibri" panose="020F0502020204030204" pitchFamily="34" charset="0"/>
              <a:cs typeface="Calibri"/>
            </a:endParaRPr>
          </a:p>
          <a:p>
            <a:pPr>
              <a:spcAft>
                <a:spcPts val="0"/>
              </a:spcAft>
            </a:pPr>
            <a:r>
              <a:rPr lang="en-GB" sz="2000" dirty="0">
                <a:solidFill>
                  <a:srgbClr val="0070C0"/>
                </a:solidFill>
                <a:ea typeface="Calibri" panose="020F0502020204030204" pitchFamily="34" charset="0"/>
              </a:rPr>
              <a:t>PPE will be available for staff who are looking after any child who is ill.</a:t>
            </a:r>
          </a:p>
          <a:p>
            <a:pPr>
              <a:spcAft>
                <a:spcPts val="0"/>
              </a:spcAft>
            </a:pPr>
            <a:r>
              <a:rPr lang="en-GB" sz="2000" u="sng" dirty="0">
                <a:solidFill>
                  <a:srgbClr val="0070C0"/>
                </a:solidFill>
                <a:ea typeface="Calibri" panose="020F0502020204030204" pitchFamily="34" charset="0"/>
                <a:hlinkClick r:id="rId2">
                  <a:extLst>
                    <a:ext uri="{A12FA001-AC4F-418D-AE19-62706E023703}">
                      <ahyp:hlinkClr xmlns:ahyp="http://schemas.microsoft.com/office/drawing/2018/hyperlinkcolor" val="tx"/>
                    </a:ext>
                  </a:extLst>
                </a:hlinkClick>
              </a:rPr>
              <a:t>https://www.gov.uk/guidance/coronavirus-covid-19-getting-tested</a:t>
            </a:r>
            <a:endParaRPr lang="en-GB" sz="2000" u="sng" dirty="0">
              <a:solidFill>
                <a:srgbClr val="0070C0"/>
              </a:solidFill>
              <a:ea typeface="Calibri" panose="020F0502020204030204" pitchFamily="34" charset="0"/>
            </a:endParaRPr>
          </a:p>
          <a:p>
            <a:pPr>
              <a:spcAft>
                <a:spcPts val="0"/>
              </a:spcAft>
            </a:pPr>
            <a:endParaRPr lang="en-GB" sz="1000" u="sng" dirty="0">
              <a:solidFill>
                <a:srgbClr val="0070C0"/>
              </a:solidFill>
              <a:ea typeface="Calibri" panose="020F0502020204030204" pitchFamily="34" charset="0"/>
            </a:endParaRPr>
          </a:p>
          <a:p>
            <a:pPr>
              <a:spcAft>
                <a:spcPts val="0"/>
              </a:spcAft>
            </a:pPr>
            <a:r>
              <a:rPr lang="en-GB" sz="2000" b="1" dirty="0">
                <a:ea typeface="Calibri" panose="020F0502020204030204" pitchFamily="34" charset="0"/>
              </a:rPr>
              <a:t>If a child becomes ill in school </a:t>
            </a:r>
          </a:p>
          <a:p>
            <a:pPr>
              <a:spcAft>
                <a:spcPts val="0"/>
              </a:spcAft>
            </a:pPr>
            <a:r>
              <a:rPr lang="en-GB" sz="2000" dirty="0">
                <a:solidFill>
                  <a:srgbClr val="0070C0"/>
                </a:solidFill>
                <a:ea typeface="Calibri" panose="020F0502020204030204" pitchFamily="34" charset="0"/>
              </a:rPr>
              <a:t>1 staff member from the bubble will escort the child to the junior disabled toilet (maintaining 2m distance and trying to ensure that the child does not touch any doors/surfaces.  This member of staff will then put on PPE to look after any needs the child has.  The front meeting room has been set aside for this purpose and must not be used for anything else.  Leaving the door wedged open the member of staff need to inform the office via the hatch so that the child’s parent can be asked to collect the child immediately.  All waste including discarded PPE must be bagged/ up using the new clinical bags.  </a:t>
            </a:r>
          </a:p>
          <a:p>
            <a:r>
              <a:rPr lang="en-GB" sz="2000" dirty="0">
                <a:solidFill>
                  <a:srgbClr val="0070C0"/>
                </a:solidFill>
                <a:ea typeface="Calibri" panose="020F0502020204030204" pitchFamily="34" charset="0"/>
                <a:cs typeface="Calibri"/>
              </a:rPr>
              <a:t>Blue roll and gloves will be available in all classrooms.</a:t>
            </a:r>
          </a:p>
          <a:p>
            <a:endParaRPr lang="en-GB" sz="2000" dirty="0">
              <a:solidFill>
                <a:srgbClr val="0070C0"/>
              </a:solidFill>
              <a:ea typeface="Calibri" panose="020F0502020204030204" pitchFamily="34" charset="0"/>
              <a:cs typeface="Calibri"/>
            </a:endParaRPr>
          </a:p>
          <a:p>
            <a:r>
              <a:rPr lang="en-GB" sz="2000" dirty="0">
                <a:solidFill>
                  <a:srgbClr val="0070C0"/>
                </a:solidFill>
                <a:ea typeface="Calibri" panose="020F0502020204030204" pitchFamily="34" charset="0"/>
                <a:cs typeface="Calibri"/>
                <a:hlinkClick r:id="rId3"/>
              </a:rPr>
              <a:t>Symptoms flow chart</a:t>
            </a:r>
            <a:endParaRPr lang="en-GB" sz="2000" dirty="0">
              <a:solidFill>
                <a:srgbClr val="0070C0"/>
              </a:solidFill>
              <a:ea typeface="Calibri" panose="020F0502020204030204" pitchFamily="34" charset="0"/>
              <a:cs typeface="Calibri"/>
            </a:endParaRPr>
          </a:p>
        </p:txBody>
      </p:sp>
    </p:spTree>
    <p:extLst>
      <p:ext uri="{BB962C8B-B14F-4D97-AF65-F5344CB8AC3E}">
        <p14:creationId xmlns:p14="http://schemas.microsoft.com/office/powerpoint/2010/main" val="42166480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TextBox 82">
            <a:extLst>
              <a:ext uri="{FF2B5EF4-FFF2-40B4-BE49-F238E27FC236}">
                <a16:creationId xmlns:a16="http://schemas.microsoft.com/office/drawing/2014/main" id="{84F1BF86-C6F9-4BAE-86F9-5A5F5684FDB4}"/>
              </a:ext>
            </a:extLst>
          </p:cNvPr>
          <p:cNvSpPr txBox="1"/>
          <p:nvPr/>
        </p:nvSpPr>
        <p:spPr>
          <a:xfrm>
            <a:off x="243280" y="234892"/>
            <a:ext cx="11727809" cy="2308324"/>
          </a:xfrm>
          <a:prstGeom prst="rect">
            <a:avLst/>
          </a:prstGeom>
          <a:noFill/>
        </p:spPr>
        <p:txBody>
          <a:bodyPr wrap="square">
            <a:spAutoFit/>
          </a:bodyPr>
          <a:lstStyle/>
          <a:p>
            <a:r>
              <a:rPr lang="en-GB" sz="1800" b="1" dirty="0">
                <a:latin typeface="Frutiger W01"/>
              </a:rPr>
              <a:t>Main symptoms</a:t>
            </a:r>
          </a:p>
          <a:p>
            <a:r>
              <a:rPr lang="en-GB" sz="1800" dirty="0">
                <a:solidFill>
                  <a:srgbClr val="0070C0"/>
                </a:solidFill>
                <a:latin typeface="Frutiger W01"/>
              </a:rPr>
              <a:t>The main symptoms of coronavirus are:</a:t>
            </a:r>
          </a:p>
          <a:p>
            <a:pPr>
              <a:buFont typeface="Arial" panose="020B0604020202020204" pitchFamily="34" charset="0"/>
              <a:buChar char="•"/>
            </a:pPr>
            <a:r>
              <a:rPr lang="en-GB" sz="1800" b="1" dirty="0">
                <a:solidFill>
                  <a:srgbClr val="0070C0"/>
                </a:solidFill>
                <a:latin typeface="Frutiger W01"/>
              </a:rPr>
              <a:t>high temperature</a:t>
            </a:r>
            <a:r>
              <a:rPr lang="en-GB" sz="1800" dirty="0">
                <a:solidFill>
                  <a:srgbClr val="0070C0"/>
                </a:solidFill>
                <a:latin typeface="Frutiger W01"/>
              </a:rPr>
              <a:t> – this means you feel hot to touch on your chest or back (you do not need to measure your temperature)</a:t>
            </a:r>
          </a:p>
          <a:p>
            <a:pPr>
              <a:buFont typeface="Arial" panose="020B0604020202020204" pitchFamily="34" charset="0"/>
              <a:buChar char="•"/>
            </a:pPr>
            <a:r>
              <a:rPr lang="en-GB" sz="1800" b="1" dirty="0">
                <a:solidFill>
                  <a:srgbClr val="0070C0"/>
                </a:solidFill>
                <a:latin typeface="Frutiger W01"/>
              </a:rPr>
              <a:t>new, continuous cough</a:t>
            </a:r>
            <a:r>
              <a:rPr lang="en-GB" sz="1800" dirty="0">
                <a:solidFill>
                  <a:srgbClr val="0070C0"/>
                </a:solidFill>
                <a:latin typeface="Frutiger W01"/>
              </a:rPr>
              <a:t> – this means coughing a lot for more than an hour, or 3 or more coughing episodes in 24 hours (if you usually have a cough, it may be worse than usual)</a:t>
            </a:r>
          </a:p>
          <a:p>
            <a:pPr>
              <a:buFont typeface="Arial" panose="020B0604020202020204" pitchFamily="34" charset="0"/>
              <a:buChar char="•"/>
            </a:pPr>
            <a:r>
              <a:rPr lang="en-GB" sz="1800" b="1" dirty="0">
                <a:solidFill>
                  <a:srgbClr val="0070C0"/>
                </a:solidFill>
                <a:latin typeface="Frutiger W01"/>
              </a:rPr>
              <a:t>loss or change to your sense of smell or taste</a:t>
            </a:r>
            <a:r>
              <a:rPr lang="en-GB" sz="1800" dirty="0">
                <a:solidFill>
                  <a:srgbClr val="0070C0"/>
                </a:solidFill>
                <a:latin typeface="Frutiger W01"/>
              </a:rPr>
              <a:t> – this means you've noticed you cannot smell or taste anything, or things smell or taste different to normal</a:t>
            </a:r>
          </a:p>
          <a:p>
            <a:r>
              <a:rPr lang="en-GB" sz="1800" dirty="0">
                <a:solidFill>
                  <a:srgbClr val="0070C0"/>
                </a:solidFill>
                <a:latin typeface="Frutiger W01"/>
              </a:rPr>
              <a:t>Most people with coronavirus have at least one of these symptoms.</a:t>
            </a:r>
            <a:endParaRPr lang="en-GB" dirty="0"/>
          </a:p>
        </p:txBody>
      </p:sp>
    </p:spTree>
    <p:extLst>
      <p:ext uri="{BB962C8B-B14F-4D97-AF65-F5344CB8AC3E}">
        <p14:creationId xmlns:p14="http://schemas.microsoft.com/office/powerpoint/2010/main" val="157112288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3f4f1d39-35cc-4af5-a06f-a01be56ad098">
      <UserInfo>
        <DisplayName>Mr A Hepburn (stclare)</DisplayName>
        <AccountId>47</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A3516588329154496F86C19BD1DA0D5" ma:contentTypeVersion="12" ma:contentTypeDescription="Create a new document." ma:contentTypeScope="" ma:versionID="f5affe082a6919f5da6ef16d3902018c">
  <xsd:schema xmlns:xsd="http://www.w3.org/2001/XMLSchema" xmlns:xs="http://www.w3.org/2001/XMLSchema" xmlns:p="http://schemas.microsoft.com/office/2006/metadata/properties" xmlns:ns2="1490c665-2a12-402b-bfed-c71b51a50784" xmlns:ns3="3f4f1d39-35cc-4af5-a06f-a01be56ad098" targetNamespace="http://schemas.microsoft.com/office/2006/metadata/properties" ma:root="true" ma:fieldsID="c6efc6a713fa4a28afd437642f0e048b" ns2:_="" ns3:_="">
    <xsd:import namespace="1490c665-2a12-402b-bfed-c71b51a50784"/>
    <xsd:import namespace="3f4f1d39-35cc-4af5-a06f-a01be56ad09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DateTaken" minOccurs="0"/>
                <xsd:element ref="ns2:MediaServiceLocation"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90c665-2a12-402b-bfed-c71b51a5078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f4f1d39-35cc-4af5-a06f-a01be56ad09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A014487-FC43-4E94-8F87-A5547C797FBE}">
  <ds:schemaRefs>
    <ds:schemaRef ds:uri="1490c665-2a12-402b-bfed-c71b51a50784"/>
    <ds:schemaRef ds:uri="http://purl.org/dc/elements/1.1/"/>
    <ds:schemaRef ds:uri="http://schemas.microsoft.com/office/2006/metadata/properties"/>
    <ds:schemaRef ds:uri="3f4f1d39-35cc-4af5-a06f-a01be56ad098"/>
    <ds:schemaRef ds:uri="http://purl.org/dc/terms/"/>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53D68140-C002-4C12-B68B-E9C2D5BCA1E7}">
  <ds:schemaRefs>
    <ds:schemaRef ds:uri="http://schemas.microsoft.com/sharepoint/v3/contenttype/forms"/>
  </ds:schemaRefs>
</ds:datastoreItem>
</file>

<file path=customXml/itemProps3.xml><?xml version="1.0" encoding="utf-8"?>
<ds:datastoreItem xmlns:ds="http://schemas.openxmlformats.org/officeDocument/2006/customXml" ds:itemID="{A3AA2EED-2A9D-4FC6-A264-3879E5D67B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490c665-2a12-402b-bfed-c71b51a50784"/>
    <ds:schemaRef ds:uri="3f4f1d39-35cc-4af5-a06f-a01be56ad09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2103</TotalTime>
  <Words>1653</Words>
  <Application>Microsoft Office PowerPoint</Application>
  <PresentationFormat>Widescreen</PresentationFormat>
  <Paragraphs>132</Paragraphs>
  <Slides>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vt:i4>
      </vt:variant>
    </vt:vector>
  </HeadingPairs>
  <TitlesOfParts>
    <vt:vector size="17" baseType="lpstr">
      <vt:lpstr>Arial</vt:lpstr>
      <vt:lpstr>Calibri</vt:lpstr>
      <vt:lpstr>Calibri Light</vt:lpstr>
      <vt:lpstr>Frutiger W01</vt:lpstr>
      <vt:lpstr>Segoe UI</vt:lpstr>
      <vt:lpstr>Symbol</vt:lpstr>
      <vt:lpstr>Times New Roman</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Mrs V Rivett (stclare)</dc:creator>
  <cp:lastModifiedBy>Mr C Murphy (stclare)</cp:lastModifiedBy>
  <cp:revision>490</cp:revision>
  <cp:lastPrinted>2020-09-02T15:57:48Z</cp:lastPrinted>
  <dcterms:created xsi:type="dcterms:W3CDTF">2020-05-30T12:57:27Z</dcterms:created>
  <dcterms:modified xsi:type="dcterms:W3CDTF">2020-09-05T15:47:36Z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0x0101003A3516588329154496F86C19BD1DA0D5</vt:lpwstr>
  </property>
  <property fmtid="{D5CDD505-2E9C-101B-9397-08002B2CF9AE}" pid="3" name="Order">
    <vt:r8>1548100</vt:r8>
  </property>
  <property fmtid="{D5CDD505-2E9C-101B-9397-08002B2CF9AE}" pid="4" name="ComplianceAssetId">
    <vt:lpwstr/>
  </property>
</Properties>
</file>